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4"/>
  </p:notesMasterIdLst>
  <p:sldIdLst>
    <p:sldId id="256" r:id="rId2"/>
    <p:sldId id="259" r:id="rId3"/>
    <p:sldId id="289" r:id="rId4"/>
    <p:sldId id="340" r:id="rId5"/>
    <p:sldId id="325" r:id="rId6"/>
    <p:sldId id="343" r:id="rId7"/>
    <p:sldId id="329" r:id="rId8"/>
    <p:sldId id="341" r:id="rId9"/>
    <p:sldId id="344" r:id="rId10"/>
    <p:sldId id="345" r:id="rId11"/>
    <p:sldId id="330" r:id="rId12"/>
    <p:sldId id="349" r:id="rId13"/>
    <p:sldId id="336" r:id="rId14"/>
    <p:sldId id="342" r:id="rId15"/>
    <p:sldId id="346" r:id="rId16"/>
    <p:sldId id="347" r:id="rId17"/>
    <p:sldId id="348" r:id="rId18"/>
    <p:sldId id="350" r:id="rId19"/>
    <p:sldId id="337" r:id="rId20"/>
    <p:sldId id="339" r:id="rId21"/>
    <p:sldId id="351" r:id="rId22"/>
    <p:sldId id="35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E488A9-5B37-DB49-8161-A897563312CF}" v="41" dt="2025-05-12T10:48:48.067"/>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uro Bianco" userId="119967bb2da43cd1" providerId="LiveId" clId="{FCE488A9-5B37-DB49-8161-A897563312CF}"/>
    <pc:docChg chg="modSld">
      <pc:chgData name="Arturo Bianco" userId="119967bb2da43cd1" providerId="LiveId" clId="{FCE488A9-5B37-DB49-8161-A897563312CF}" dt="2025-05-12T10:48:48.067" v="39" actId="20577"/>
      <pc:docMkLst>
        <pc:docMk/>
      </pc:docMkLst>
      <pc:sldChg chg="modSp mod">
        <pc:chgData name="Arturo Bianco" userId="119967bb2da43cd1" providerId="LiveId" clId="{FCE488A9-5B37-DB49-8161-A897563312CF}" dt="2025-05-12T09:56:57.187" v="3" actId="20577"/>
        <pc:sldMkLst>
          <pc:docMk/>
          <pc:sldMk cId="291796061" sldId="343"/>
        </pc:sldMkLst>
        <pc:spChg chg="mod">
          <ac:chgData name="Arturo Bianco" userId="119967bb2da43cd1" providerId="LiveId" clId="{FCE488A9-5B37-DB49-8161-A897563312CF}" dt="2025-05-12T09:56:57.187" v="3" actId="20577"/>
          <ac:spMkLst>
            <pc:docMk/>
            <pc:sldMk cId="291796061" sldId="343"/>
            <ac:spMk id="3" creationId="{AF94938F-25EA-8C25-C60C-B78C42156F08}"/>
          </ac:spMkLst>
        </pc:spChg>
      </pc:sldChg>
      <pc:sldChg chg="modSp mod">
        <pc:chgData name="Arturo Bianco" userId="119967bb2da43cd1" providerId="LiveId" clId="{FCE488A9-5B37-DB49-8161-A897563312CF}" dt="2025-05-12T10:39:55.257" v="30" actId="20577"/>
        <pc:sldMkLst>
          <pc:docMk/>
          <pc:sldMk cId="1303072952" sldId="346"/>
        </pc:sldMkLst>
        <pc:spChg chg="mod">
          <ac:chgData name="Arturo Bianco" userId="119967bb2da43cd1" providerId="LiveId" clId="{FCE488A9-5B37-DB49-8161-A897563312CF}" dt="2025-05-12T10:39:55.257" v="30" actId="20577"/>
          <ac:spMkLst>
            <pc:docMk/>
            <pc:sldMk cId="1303072952" sldId="346"/>
            <ac:spMk id="3" creationId="{F368C631-069A-ED17-6464-BAC86E05946E}"/>
          </ac:spMkLst>
        </pc:spChg>
      </pc:sldChg>
      <pc:sldChg chg="modSp mod">
        <pc:chgData name="Arturo Bianco" userId="119967bb2da43cd1" providerId="LiveId" clId="{FCE488A9-5B37-DB49-8161-A897563312CF}" dt="2025-05-12T10:43:11.326" v="32" actId="20577"/>
        <pc:sldMkLst>
          <pc:docMk/>
          <pc:sldMk cId="156115681" sldId="347"/>
        </pc:sldMkLst>
        <pc:spChg chg="mod">
          <ac:chgData name="Arturo Bianco" userId="119967bb2da43cd1" providerId="LiveId" clId="{FCE488A9-5B37-DB49-8161-A897563312CF}" dt="2025-05-12T10:43:11.326" v="32" actId="20577"/>
          <ac:spMkLst>
            <pc:docMk/>
            <pc:sldMk cId="156115681" sldId="347"/>
            <ac:spMk id="3" creationId="{B5D07949-AD0F-501D-AC1F-C1844A44E533}"/>
          </ac:spMkLst>
        </pc:spChg>
      </pc:sldChg>
      <pc:sldChg chg="modSp mod">
        <pc:chgData name="Arturo Bianco" userId="119967bb2da43cd1" providerId="LiveId" clId="{FCE488A9-5B37-DB49-8161-A897563312CF}" dt="2025-05-12T10:48:48.067" v="39" actId="20577"/>
        <pc:sldMkLst>
          <pc:docMk/>
          <pc:sldMk cId="2373718387" sldId="350"/>
        </pc:sldMkLst>
        <pc:spChg chg="mod">
          <ac:chgData name="Arturo Bianco" userId="119967bb2da43cd1" providerId="LiveId" clId="{FCE488A9-5B37-DB49-8161-A897563312CF}" dt="2025-05-12T10:48:48.067" v="39" actId="20577"/>
          <ac:spMkLst>
            <pc:docMk/>
            <pc:sldMk cId="2373718387" sldId="350"/>
            <ac:spMk id="3" creationId="{1EDA4148-857D-0D9F-D367-3DFFE5C2785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4D2B1-5222-E74E-86DA-FD3455B39E7C}" type="datetimeFigureOut">
              <a:rPr lang="it-IT" smtClean="0"/>
              <a:t>12/05/2025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71C31F-D565-AA4A-8AEF-23275012933D}" type="slidenum">
              <a:rPr lang="it-IT" smtClean="0"/>
              <a:t>‹#›</a:t>
            </a:fld>
            <a:endParaRPr lang="it-IT"/>
          </a:p>
        </p:txBody>
      </p:sp>
    </p:spTree>
    <p:extLst>
      <p:ext uri="{BB962C8B-B14F-4D97-AF65-F5344CB8AC3E}">
        <p14:creationId xmlns:p14="http://schemas.microsoft.com/office/powerpoint/2010/main" val="119663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p:txBody>
          <a:bodyPr/>
          <a:lstStyle/>
          <a:p>
            <a:fld id="{B5FC08D8-129D-744D-9EBA-807B993ED966}"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6766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A5C720F1-FC93-8D46-B71B-0E3A788EBD7F}" type="datetime1">
              <a:rPr lang="it-IT" smtClean="0"/>
              <a:t>12/05/2025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584618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249E359-9736-984E-B13C-613369A63A2D}"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443197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9E8F45F-C204-3E40-B993-CD1AE35AF2EE}"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extLst>
      <p:ext uri="{BB962C8B-B14F-4D97-AF65-F5344CB8AC3E}">
        <p14:creationId xmlns:p14="http://schemas.microsoft.com/office/powerpoint/2010/main" val="3806177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502D7ED-2481-D94E-B245-5E1C3308AC5E}"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1297765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AE86998-F81C-5240-9D9F-96532C50B169}"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a:solidFill>
                  <a:schemeClr val="tx1"/>
                </a:solidFill>
                <a:effectLst/>
              </a:rPr>
              <a:t>”</a:t>
            </a:r>
          </a:p>
        </p:txBody>
      </p:sp>
    </p:spTree>
    <p:extLst>
      <p:ext uri="{BB962C8B-B14F-4D97-AF65-F5344CB8AC3E}">
        <p14:creationId xmlns:p14="http://schemas.microsoft.com/office/powerpoint/2010/main" val="749669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44E5A60-2E4C-7C4C-9FC0-0A2DE79BB252}"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352886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EEF64937-D792-F042-8644-70264ECF4151}"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1333376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89D1BBC-D96F-004B-AEFD-06B82EE3BFFA}"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1604208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2C98FA96-9F92-A040-A21E-058096288AC4}"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1520614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39CD0ED-12C5-9244-981D-5C8AAEB86750}" type="datetime1">
              <a:rPr lang="it-IT" smtClean="0"/>
              <a:t>12/05/2025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489003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FB6386E4-D70E-E14C-85A7-91B4C5DC0FFE}" type="datetime1">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363835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0D437D5D-ACAB-974D-8484-371123012693}" type="datetime1">
              <a:rPr lang="it-IT" smtClean="0"/>
              <a:t>12/05/2025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848830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C691E41-A97B-C34B-A37A-2063609CF37C}" type="datetime1">
              <a:rPr lang="it-IT" smtClean="0"/>
              <a:t>12/05/2025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56431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3A68D-5E11-A44F-B20C-305A4645D726}" type="datetime1">
              <a:rPr lang="it-IT" smtClean="0"/>
              <a:t>12/05/2025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149327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2CE22D5-DA52-EE40-AE7C-BA0CB51D571C}" type="datetime1">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371797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AB91DC8-6057-8044-BCDA-AD76EBC70B60}" type="datetime1">
              <a:rPr lang="it-IT" smtClean="0"/>
              <a:t>12/05/2025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FCD9B45-3AB8-468A-A7A0-E84A7F1C4A8B}" type="slidenum">
              <a:rPr lang="it-IT" smtClean="0"/>
              <a:t>‹#›</a:t>
            </a:fld>
            <a:endParaRPr lang="it-IT"/>
          </a:p>
        </p:txBody>
      </p:sp>
    </p:spTree>
    <p:extLst>
      <p:ext uri="{BB962C8B-B14F-4D97-AF65-F5344CB8AC3E}">
        <p14:creationId xmlns:p14="http://schemas.microsoft.com/office/powerpoint/2010/main" val="3391141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8A5E8D0-9D1E-B341-9450-B557BF350740}" type="datetime1">
              <a:rPr lang="it-IT" smtClean="0"/>
              <a:t>12/05/2025</a:t>
            </a:fld>
            <a:endParaRPr lang="it-IT"/>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it-IT"/>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FCD9B45-3AB8-468A-A7A0-E84A7F1C4A8B}" type="slidenum">
              <a:rPr lang="it-IT" smtClean="0"/>
              <a:t>‹#›</a:t>
            </a:fld>
            <a:endParaRPr lang="it-IT"/>
          </a:p>
        </p:txBody>
      </p:sp>
    </p:spTree>
    <p:extLst>
      <p:ext uri="{BB962C8B-B14F-4D97-AF65-F5344CB8AC3E}">
        <p14:creationId xmlns:p14="http://schemas.microsoft.com/office/powerpoint/2010/main" val="2264545517"/>
      </p:ext>
    </p:extLst>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hf hd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Immagine che contiene screenshot, interni&#10;&#10;Descrizione generata automaticamente">
            <a:extLst>
              <a:ext uri="{FF2B5EF4-FFF2-40B4-BE49-F238E27FC236}">
                <a16:creationId xmlns:a16="http://schemas.microsoft.com/office/drawing/2014/main" id="{13CB6ED5-A4AC-438B-8D17-72946F5A7D4D}"/>
              </a:ext>
            </a:extLst>
          </p:cNvPr>
          <p:cNvPicPr/>
          <p:nvPr/>
        </p:nvPicPr>
        <p:blipFill rotWithShape="1">
          <a:blip r:embed="rId2" cstate="print">
            <a:extLst>
              <a:ext uri="{28A0092B-C50C-407E-A947-70E740481C1C}">
                <a14:useLocalDpi xmlns:a14="http://schemas.microsoft.com/office/drawing/2010/main" val="0"/>
              </a:ext>
            </a:extLst>
          </a:blip>
          <a:srcRect b="6112"/>
          <a:stretch/>
        </p:blipFill>
        <p:spPr bwMode="auto">
          <a:xfrm>
            <a:off x="0" y="83890"/>
            <a:ext cx="4574796" cy="2508308"/>
          </a:xfrm>
          <a:prstGeom prst="rect">
            <a:avLst/>
          </a:prstGeom>
          <a:ln>
            <a:noFill/>
          </a:ln>
          <a:extLst>
            <a:ext uri="{53640926-AAD7-44D8-BBD7-CCE9431645EC}">
              <a14:shadowObscured xmlns:a14="http://schemas.microsoft.com/office/drawing/2010/main"/>
            </a:ext>
          </a:extLst>
        </p:spPr>
      </p:pic>
      <p:sp>
        <p:nvSpPr>
          <p:cNvPr id="5" name="Rettangolo 4">
            <a:extLst>
              <a:ext uri="{FF2B5EF4-FFF2-40B4-BE49-F238E27FC236}">
                <a16:creationId xmlns:a16="http://schemas.microsoft.com/office/drawing/2014/main" id="{9D030C77-B945-4831-BEEB-5F2002E64387}"/>
              </a:ext>
            </a:extLst>
          </p:cNvPr>
          <p:cNvSpPr/>
          <p:nvPr/>
        </p:nvSpPr>
        <p:spPr>
          <a:xfrm>
            <a:off x="5511566" y="581006"/>
            <a:ext cx="6096000" cy="1284967"/>
          </a:xfrm>
          <a:prstGeom prst="rect">
            <a:avLst/>
          </a:prstGeom>
        </p:spPr>
        <p:txBody>
          <a:bodyPr>
            <a:spAutoFit/>
          </a:bodyPr>
          <a:lstStyle/>
          <a:p>
            <a:pPr algn="l" rtl="0" fontAlgn="base">
              <a:spcAft>
                <a:spcPts val="900"/>
              </a:spcAft>
            </a:pPr>
            <a:r>
              <a:rPr lang="it-IT" b="1" i="0" u="none" strike="noStrike">
                <a:solidFill>
                  <a:srgbClr val="333333"/>
                </a:solidFill>
                <a:effectLst/>
                <a:latin typeface="Arial" panose="020B0604020202020204" pitchFamily="34" charset="0"/>
              </a:rPr>
              <a:t>LA LEGGE DI CONVERSIONE DEL D.L. N. 25/2025 SUL RECLUTAMENTO E LA FUNZIONALITÀ DELLE PA</a:t>
            </a:r>
          </a:p>
          <a:p>
            <a:pPr algn="l" fontAlgn="base"/>
            <a:r>
              <a:rPr lang="it-IT" sz="1600" u="sng">
                <a:solidFill>
                  <a:schemeClr val="bg1"/>
                </a:solidFill>
                <a:latin typeface="Helvetica" panose="020B0604020202020204" pitchFamily="34" charset="0"/>
                <a:ea typeface="Calibri" panose="020F0502020204030204" pitchFamily="34" charset="0"/>
                <a:cs typeface="Arial" panose="020B0604020202020204" pitchFamily="34" charset="0"/>
              </a:rPr>
              <a:t>12 maggio 2025</a:t>
            </a:r>
            <a:r>
              <a:rPr lang="it-IT" sz="1600" u="sng">
                <a:solidFill>
                  <a:schemeClr val="bg1"/>
                </a:solidFill>
                <a:effectLst/>
                <a:latin typeface="Helvetica" panose="020B0604020202020204" pitchFamily="34" charset="0"/>
                <a:ea typeface="Calibri" panose="020F0502020204030204" pitchFamily="34" charset="0"/>
                <a:cs typeface="Arial" panose="020B0604020202020204" pitchFamily="34" charset="0"/>
              </a:rPr>
              <a:t>, dalle ore 11,30 alle 13,00</a:t>
            </a:r>
          </a:p>
        </p:txBody>
      </p:sp>
      <p:sp>
        <p:nvSpPr>
          <p:cNvPr id="6" name="CasellaDiTesto 5">
            <a:extLst>
              <a:ext uri="{FF2B5EF4-FFF2-40B4-BE49-F238E27FC236}">
                <a16:creationId xmlns:a16="http://schemas.microsoft.com/office/drawing/2014/main" id="{CAFA1CE5-40A7-4477-A680-9BBF7BFA86E5}"/>
              </a:ext>
            </a:extLst>
          </p:cNvPr>
          <p:cNvSpPr txBox="1"/>
          <p:nvPr/>
        </p:nvSpPr>
        <p:spPr>
          <a:xfrm>
            <a:off x="3858935" y="3202498"/>
            <a:ext cx="3305263" cy="2800767"/>
          </a:xfrm>
          <a:prstGeom prst="rect">
            <a:avLst/>
          </a:prstGeom>
          <a:noFill/>
        </p:spPr>
        <p:txBody>
          <a:bodyPr wrap="square" rtlCol="0">
            <a:spAutoFit/>
          </a:bodyPr>
          <a:lstStyle/>
          <a:p>
            <a:pPr marL="285750" indent="-285750">
              <a:buFontTx/>
              <a:buChar char="-"/>
            </a:pPr>
            <a:r>
              <a:rPr lang="it-IT" sz="1600" b="1" i="0" u="none" strike="noStrike">
                <a:solidFill>
                  <a:srgbClr val="000000"/>
                </a:solidFill>
                <a:effectLst/>
              </a:rPr>
              <a:t>L’attrattività del pubblico impiego per i giovani</a:t>
            </a:r>
          </a:p>
          <a:p>
            <a:pPr marL="285750" indent="-285750">
              <a:buFontTx/>
              <a:buChar char="-"/>
            </a:pPr>
            <a:r>
              <a:rPr lang="it-IT" sz="1600" b="1" i="0" u="none" strike="noStrike">
                <a:solidFill>
                  <a:srgbClr val="000000"/>
                </a:solidFill>
                <a:effectLst/>
              </a:rPr>
              <a:t>La mobilità volontaria</a:t>
            </a:r>
          </a:p>
          <a:p>
            <a:pPr marL="285750" indent="-285750">
              <a:buFontTx/>
              <a:buChar char="-"/>
            </a:pPr>
            <a:r>
              <a:rPr lang="it-IT" sz="1600" b="1" i="0" u="none" strike="noStrike">
                <a:solidFill>
                  <a:srgbClr val="000000"/>
                </a:solidFill>
                <a:effectLst/>
              </a:rPr>
              <a:t>La durata delle graduatorie</a:t>
            </a:r>
          </a:p>
          <a:p>
            <a:pPr marL="285750" indent="-285750">
              <a:buFontTx/>
              <a:buChar char="-"/>
            </a:pPr>
            <a:r>
              <a:rPr lang="it-IT" sz="1600" b="1" i="0" u="none" strike="noStrike">
                <a:solidFill>
                  <a:srgbClr val="000000"/>
                </a:solidFill>
                <a:effectLst/>
              </a:rPr>
              <a:t>Lo scorrimento delle graduatorie</a:t>
            </a:r>
          </a:p>
          <a:p>
            <a:pPr marL="285750" indent="-285750">
              <a:buFontTx/>
              <a:buChar char="-"/>
            </a:pPr>
            <a:r>
              <a:rPr lang="it-IT" sz="1600" b="1" i="0" u="none" strike="noStrike">
                <a:solidFill>
                  <a:srgbClr val="000000"/>
                </a:solidFill>
                <a:effectLst/>
              </a:rPr>
              <a:t>Le altre disposizioni per gli enti locali</a:t>
            </a:r>
          </a:p>
          <a:p>
            <a:pPr marL="285750" indent="-285750">
              <a:buFontTx/>
              <a:buChar char="-"/>
            </a:pPr>
            <a:r>
              <a:rPr lang="it-IT" sz="1600" b="1" i="0" u="none" strike="noStrike">
                <a:solidFill>
                  <a:srgbClr val="000000"/>
                </a:solidFill>
                <a:effectLst/>
              </a:rPr>
              <a:t>Il superamento del tetto del salario accessorio</a:t>
            </a:r>
            <a:endParaRPr lang="it-IT" sz="1600" b="1">
              <a:solidFill>
                <a:schemeClr val="accent1">
                  <a:lumMod val="75000"/>
                </a:schemeClr>
              </a:solidFill>
              <a:ea typeface="Calibri" panose="020F0502020204030204" pitchFamily="34" charset="0"/>
              <a:cs typeface="Times New Roman" panose="02020603050405020304" pitchFamily="18" charset="0"/>
            </a:endParaRPr>
          </a:p>
          <a:p>
            <a:pPr marL="285750" indent="-285750">
              <a:buFontTx/>
              <a:buChar char="-"/>
            </a:pPr>
            <a:r>
              <a:rPr lang="it-IT" sz="1600" b="1">
                <a:solidFill>
                  <a:schemeClr val="accent1">
                    <a:lumMod val="75000"/>
                  </a:schemeClr>
                </a:solidFill>
                <a:ea typeface="Calibri" panose="020F0502020204030204" pitchFamily="34" charset="0"/>
                <a:cs typeface="Times New Roman" panose="02020603050405020304" pitchFamily="18" charset="0"/>
              </a:rPr>
              <a:t>Le risposte ai quesiti</a:t>
            </a:r>
          </a:p>
        </p:txBody>
      </p:sp>
      <p:sp>
        <p:nvSpPr>
          <p:cNvPr id="8" name="Rettangolo 7">
            <a:extLst>
              <a:ext uri="{FF2B5EF4-FFF2-40B4-BE49-F238E27FC236}">
                <a16:creationId xmlns:a16="http://schemas.microsoft.com/office/drawing/2014/main" id="{980F8A82-62A1-4AA1-9994-C203F022EA9C}"/>
              </a:ext>
            </a:extLst>
          </p:cNvPr>
          <p:cNvSpPr/>
          <p:nvPr/>
        </p:nvSpPr>
        <p:spPr>
          <a:xfrm>
            <a:off x="9353725" y="5161399"/>
            <a:ext cx="2754385" cy="1558312"/>
          </a:xfrm>
          <a:prstGeom prst="rect">
            <a:avLst/>
          </a:prstGeom>
          <a:ln w="28575">
            <a:solidFill>
              <a:schemeClr val="accent1">
                <a:lumMod val="75000"/>
              </a:schemeClr>
            </a:solidFill>
          </a:ln>
        </p:spPr>
        <p:txBody>
          <a:bodyPr wrap="square">
            <a:spAutoFit/>
          </a:bodyPr>
          <a:lstStyle/>
          <a:p>
            <a:pPr algn="r">
              <a:lnSpc>
                <a:spcPct val="120000"/>
              </a:lnSpc>
              <a:spcAft>
                <a:spcPts val="0"/>
              </a:spcAft>
            </a:pPr>
            <a:r>
              <a:rPr lang="it-IT" sz="1200" b="1">
                <a:solidFill>
                  <a:schemeClr val="accent1">
                    <a:lumMod val="50000"/>
                  </a:schemeClr>
                </a:solidFill>
                <a:latin typeface="HelveticaNeueLT Std"/>
                <a:ea typeface="Calibri" panose="020F0502020204030204" pitchFamily="34" charset="0"/>
                <a:cs typeface="HelveticaNeueLT Std"/>
              </a:rPr>
              <a:t>ASMEL Associazione per la Sussidiarietà e la Modernizzazione degli Enti Locali</a:t>
            </a:r>
            <a:endParaRPr lang="it-IT" sz="1400">
              <a:solidFill>
                <a:schemeClr val="accent1">
                  <a:lumMod val="50000"/>
                </a:schemeClr>
              </a:solidFill>
              <a:effectLst/>
              <a:latin typeface="MinionPro-Regular"/>
              <a:ea typeface="Calibri" panose="020F0502020204030204" pitchFamily="34" charset="0"/>
              <a:cs typeface="MinionPro-Regular"/>
            </a:endParaRPr>
          </a:p>
          <a:p>
            <a:pPr>
              <a:lnSpc>
                <a:spcPct val="150000"/>
              </a:lnSpc>
              <a:spcAft>
                <a:spcPts val="0"/>
              </a:spcAft>
              <a:tabLst>
                <a:tab pos="3060065" algn="ctr"/>
                <a:tab pos="6120130" algn="r"/>
              </a:tabLst>
            </a:pPr>
            <a:r>
              <a:rPr lang="it-IT" sz="1200" b="1">
                <a:solidFill>
                  <a:schemeClr val="accent1">
                    <a:lumMod val="50000"/>
                  </a:schemeClr>
                </a:solidFill>
                <a:latin typeface="HelveticaNeueLT Std"/>
                <a:ea typeface="Calibri" panose="020F0502020204030204" pitchFamily="34" charset="0"/>
                <a:cs typeface="HelveticaNeueLT Std"/>
              </a:rPr>
              <a:t>www.asmel.eu                            800165654                         webinar@asmel.eu</a:t>
            </a:r>
            <a:endParaRPr lang="it-IT" sz="120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Segnaposto piè di pagina 1">
            <a:extLst>
              <a:ext uri="{FF2B5EF4-FFF2-40B4-BE49-F238E27FC236}">
                <a16:creationId xmlns:a16="http://schemas.microsoft.com/office/drawing/2014/main" id="{9D8D1BB7-A37D-0C45-947B-120AEC257405}"/>
              </a:ext>
            </a:extLst>
          </p:cNvPr>
          <p:cNvSpPr>
            <a:spLocks noGrp="1"/>
          </p:cNvSpPr>
          <p:nvPr>
            <p:ph type="ftr" sz="quarter" idx="11"/>
          </p:nvPr>
        </p:nvSpPr>
        <p:spPr>
          <a:xfrm>
            <a:off x="802896" y="6858000"/>
            <a:ext cx="7543800" cy="365125"/>
          </a:xfrm>
        </p:spPr>
        <p:txBody>
          <a:bodyPr/>
          <a:lstStyle/>
          <a:p>
            <a:endParaRPr lang="it-IT"/>
          </a:p>
        </p:txBody>
      </p:sp>
      <p:sp>
        <p:nvSpPr>
          <p:cNvPr id="3" name="Segnaposto numero diapositiva 2">
            <a:extLst>
              <a:ext uri="{FF2B5EF4-FFF2-40B4-BE49-F238E27FC236}">
                <a16:creationId xmlns:a16="http://schemas.microsoft.com/office/drawing/2014/main" id="{60F90173-1F0B-6E4A-BC4F-FA29E60B88CD}"/>
              </a:ext>
            </a:extLst>
          </p:cNvPr>
          <p:cNvSpPr>
            <a:spLocks noGrp="1"/>
          </p:cNvSpPr>
          <p:nvPr>
            <p:ph type="sldNum" sz="quarter" idx="12"/>
          </p:nvPr>
        </p:nvSpPr>
        <p:spPr/>
        <p:txBody>
          <a:bodyPr/>
          <a:lstStyle/>
          <a:p>
            <a:fld id="{4FCD9B45-3AB8-468A-A7A0-E84A7F1C4A8B}" type="slidenum">
              <a:rPr lang="it-IT" smtClean="0"/>
              <a:t>1</a:t>
            </a:fld>
            <a:endParaRPr lang="it-IT"/>
          </a:p>
        </p:txBody>
      </p:sp>
    </p:spTree>
    <p:extLst>
      <p:ext uri="{BB962C8B-B14F-4D97-AF65-F5344CB8AC3E}">
        <p14:creationId xmlns:p14="http://schemas.microsoft.com/office/powerpoint/2010/main" val="165511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12731-91A6-359A-33C9-C15491C860E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AB2F172-B226-FD11-146B-8E14E5BC1D6C}"/>
              </a:ext>
            </a:extLst>
          </p:cNvPr>
          <p:cNvSpPr>
            <a:spLocks noGrp="1"/>
          </p:cNvSpPr>
          <p:nvPr>
            <p:ph type="title"/>
          </p:nvPr>
        </p:nvSpPr>
        <p:spPr/>
        <p:txBody>
          <a:bodyPr/>
          <a:lstStyle/>
          <a:p>
            <a:r>
              <a:rPr lang="it-IT">
                <a:solidFill>
                  <a:schemeClr val="bg1"/>
                </a:solidFill>
              </a:rPr>
              <a:t>Assunzioni, graduatorie, scorrimento, CONCORSI/4</a:t>
            </a:r>
          </a:p>
        </p:txBody>
      </p:sp>
      <p:sp>
        <p:nvSpPr>
          <p:cNvPr id="3" name="Segnaposto contenuto 2">
            <a:extLst>
              <a:ext uri="{FF2B5EF4-FFF2-40B4-BE49-F238E27FC236}">
                <a16:creationId xmlns:a16="http://schemas.microsoft.com/office/drawing/2014/main" id="{F66F7B2C-065F-A831-F8C4-1D9A724333EF}"/>
              </a:ext>
            </a:extLst>
          </p:cNvPr>
          <p:cNvSpPr>
            <a:spLocks noGrp="1"/>
          </p:cNvSpPr>
          <p:nvPr>
            <p:ph idx="1"/>
          </p:nvPr>
        </p:nvSpPr>
        <p:spPr/>
        <p:txBody>
          <a:bodyPr>
            <a:noAutofit/>
          </a:bodyPr>
          <a:lstStyle/>
          <a:p>
            <a:r>
              <a:rPr lang="it-IT" sz="1600" kern="100">
                <a:solidFill>
                  <a:schemeClr val="bg1"/>
                </a:solidFill>
                <a:effectLst/>
                <a:ea typeface="Aptos" panose="020B0004020202020204" pitchFamily="34" charset="0"/>
                <a:cs typeface="Times New Roman" panose="02020603050405020304" pitchFamily="18" charset="0"/>
              </a:rPr>
              <a:t>La riserva del 15% per coloro che hanno svolto senza demerito servizio civile universale si applica anche a coloro che hanno svolto servizio civile nazionale di cui alla legge n. 64/2001</a:t>
            </a:r>
          </a:p>
          <a:p>
            <a:r>
              <a:rPr lang="it-IT" sz="1600" kern="100">
                <a:solidFill>
                  <a:schemeClr val="bg1"/>
                </a:solidFill>
                <a:effectLst/>
                <a:ea typeface="Aptos" panose="020B0004020202020204" pitchFamily="34" charset="0"/>
                <a:cs typeface="Times New Roman" panose="02020603050405020304" pitchFamily="18" charset="0"/>
              </a:rPr>
              <a:t>Conclusione delle procedure di stabilizzazione di LSU entro il 2025 </a:t>
            </a:r>
          </a:p>
          <a:p>
            <a:r>
              <a:rPr lang="it-IT" sz="1600" kern="100">
                <a:solidFill>
                  <a:schemeClr val="bg1"/>
                </a:solidFill>
                <a:effectLst/>
                <a:ea typeface="Aptos" panose="020B0004020202020204" pitchFamily="34" charset="0"/>
                <a:cs typeface="Times New Roman" panose="02020603050405020304" pitchFamily="18" charset="0"/>
              </a:rPr>
              <a:t>Alle graduatorie dei concorsi per il reclutamento di personale nelle PA, approvate nell'anno 2024 e nell'anno 2025 e bandite nel 2025, non si applica il tetto massimo del 20% degli idonei.</a:t>
            </a:r>
          </a:p>
          <a:p>
            <a:r>
              <a:rPr lang="it-IT" sz="1600" kern="100">
                <a:solidFill>
                  <a:schemeClr val="bg1"/>
                </a:solidFill>
                <a:effectLst/>
                <a:ea typeface="Aptos" panose="020B0004020202020204" pitchFamily="34" charset="0"/>
                <a:cs typeface="Times New Roman" panose="02020603050405020304" pitchFamily="18" charset="0"/>
              </a:rPr>
              <a:t>Delega al Governo per la modifica del DPR n. 487/1994 in modo da comprendere tra i destinatari delle preferenze nei concorsi pubblici gli invalidi per guerra e gli orfani di guerra e i figli degli invalidi per guerra.</a:t>
            </a:r>
          </a:p>
          <a:p>
            <a:r>
              <a:rPr lang="it-IT" sz="1600">
                <a:solidFill>
                  <a:schemeClr val="bg1"/>
                </a:solidFill>
                <a:effectLst/>
                <a:ea typeface="Aptos" panose="020B0004020202020204" pitchFamily="34" charset="0"/>
                <a:cs typeface="Times New Roman" panose="02020603050405020304" pitchFamily="18" charset="0"/>
              </a:rPr>
              <a:t>Delega al Governo per introdurre la possibilità di inserimento del merito sportivo tra le categorie di titoli valutabili nei concorsi pubblici ove congruente</a:t>
            </a:r>
            <a:endParaRPr lang="it-IT" sz="1600">
              <a:solidFill>
                <a:schemeClr val="bg1"/>
              </a:solidFill>
              <a:ea typeface="Aptos" panose="020B0004020202020204" pitchFamily="34" charset="0"/>
              <a:cs typeface="Times New Roman" panose="02020603050405020304" pitchFamily="18" charset="0"/>
            </a:endParaRPr>
          </a:p>
          <a:p>
            <a:r>
              <a:rPr lang="it-IT" sz="1600">
                <a:solidFill>
                  <a:schemeClr val="bg1"/>
                </a:solidFill>
                <a:effectLst/>
                <a:ea typeface="Aptos" panose="020B0004020202020204" pitchFamily="34" charset="0"/>
                <a:cs typeface="Times New Roman" panose="02020603050405020304" pitchFamily="18" charset="0"/>
              </a:rPr>
              <a:t>Possibilità per le PA di prevedere nei bandi di concorso per le assunzioni la valorizzazione del punteggio di coloro che, per almeno 36 mesi e con pieno merito, hanno prestato servizio nelle PA ovvero collaborato con gli enti locali.</a:t>
            </a:r>
            <a:endParaRPr lang="it-IT" sz="1600" kern="100">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C9E5B61D-625B-E1B8-2DBC-C949B72C4B1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E2AE4DA-F2CF-BC3D-BA5D-FA264BF1C747}"/>
              </a:ext>
            </a:extLst>
          </p:cNvPr>
          <p:cNvSpPr>
            <a:spLocks noGrp="1"/>
          </p:cNvSpPr>
          <p:nvPr>
            <p:ph type="sldNum" sz="quarter" idx="12"/>
          </p:nvPr>
        </p:nvSpPr>
        <p:spPr/>
        <p:txBody>
          <a:bodyPr/>
          <a:lstStyle/>
          <a:p>
            <a:fld id="{4FCD9B45-3AB8-468A-A7A0-E84A7F1C4A8B}" type="slidenum">
              <a:rPr lang="it-IT" smtClean="0"/>
              <a:t>10</a:t>
            </a:fld>
            <a:endParaRPr lang="it-IT"/>
          </a:p>
        </p:txBody>
      </p:sp>
    </p:spTree>
    <p:extLst>
      <p:ext uri="{BB962C8B-B14F-4D97-AF65-F5344CB8AC3E}">
        <p14:creationId xmlns:p14="http://schemas.microsoft.com/office/powerpoint/2010/main" val="3962180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E7EB2D-4619-85FF-5CC5-9A980F43D2B7}"/>
              </a:ext>
            </a:extLst>
          </p:cNvPr>
          <p:cNvSpPr>
            <a:spLocks noGrp="1"/>
          </p:cNvSpPr>
          <p:nvPr>
            <p:ph type="title"/>
          </p:nvPr>
        </p:nvSpPr>
        <p:spPr/>
        <p:txBody>
          <a:bodyPr/>
          <a:lstStyle/>
          <a:p>
            <a:r>
              <a:rPr lang="it-IT">
                <a:solidFill>
                  <a:schemeClr val="bg1"/>
                </a:solidFill>
              </a:rPr>
              <a:t>Altre disposizioni sulle assunzioni</a:t>
            </a:r>
          </a:p>
        </p:txBody>
      </p:sp>
      <p:sp>
        <p:nvSpPr>
          <p:cNvPr id="3" name="Segnaposto contenuto 2">
            <a:extLst>
              <a:ext uri="{FF2B5EF4-FFF2-40B4-BE49-F238E27FC236}">
                <a16:creationId xmlns:a16="http://schemas.microsoft.com/office/drawing/2014/main" id="{F7FEA7F8-9116-E948-ECB3-15A86FB46BF7}"/>
              </a:ext>
            </a:extLst>
          </p:cNvPr>
          <p:cNvSpPr>
            <a:spLocks noGrp="1"/>
          </p:cNvSpPr>
          <p:nvPr>
            <p:ph idx="1"/>
          </p:nvPr>
        </p:nvSpPr>
        <p:spPr>
          <a:xfrm>
            <a:off x="684211" y="685800"/>
            <a:ext cx="10210211" cy="3615267"/>
          </a:xfrm>
        </p:spPr>
        <p:txBody>
          <a:bodyPr>
            <a:noAutofit/>
          </a:bodyPr>
          <a:lstStyle/>
          <a:p>
            <a:r>
              <a:rPr lang="it-IT" sz="1800">
                <a:solidFill>
                  <a:schemeClr val="bg1"/>
                </a:solidFill>
                <a:effectLst/>
                <a:ea typeface="Aptos" panose="020B0004020202020204" pitchFamily="34" charset="0"/>
                <a:cs typeface="Times New Roman" panose="02020603050405020304" pitchFamily="18" charset="0"/>
              </a:rPr>
              <a:t>All'atto della registrazione l'interessato può chiedere l'invio, da parte di INPA, di notifiche relative alla pubblicazione di bandi o avvisi corrispondenti ai propri requisiti di registrazione. Pubblicazione sul portale INPA e sul sito dell’ente con accesso riservato del diario delle prove, dei punteggi conseguiti, della convocazione alle prove, dell’elenco dei candidati che hanno superato la prova. Gli esiti degli orali con l’elenco degli esaminati sono pubblicati nel luogo in cui si è svolto l’esame.</a:t>
            </a:r>
          </a:p>
          <a:p>
            <a:r>
              <a:rPr lang="it-IT" sz="1800">
                <a:solidFill>
                  <a:schemeClr val="bg1"/>
                </a:solidFill>
                <a:effectLst/>
                <a:ea typeface="Aptos" panose="020B0004020202020204" pitchFamily="34" charset="0"/>
                <a:cs typeface="Times New Roman" panose="02020603050405020304" pitchFamily="18" charset="0"/>
              </a:rPr>
              <a:t>Il personale delle PA collocato in aspettativa non retribuita può essere sostituito con assunzioni a tempo determinato fino e 36 mesi e non superiore alla durata della stessa, con risoluzione in caso di rientro e valorizzazione nei concorsi, anche con una riserva fino al 10%. Il personale in aspettativa per tale periodo non è pubblico ufficiale né incaricato di pubblico servizio</a:t>
            </a:r>
            <a:endParaRPr lang="it-IT" sz="1800">
              <a:solidFill>
                <a:schemeClr val="bg1"/>
              </a:solidFill>
              <a:ea typeface="Aptos" panose="020B0004020202020204" pitchFamily="34" charset="0"/>
              <a:cs typeface="Times New Roman" panose="02020603050405020304" pitchFamily="18" charset="0"/>
            </a:endParaRPr>
          </a:p>
          <a:p>
            <a:r>
              <a:rPr lang="it-IT" sz="1800">
                <a:solidFill>
                  <a:schemeClr val="bg1"/>
                </a:solidFill>
                <a:effectLst/>
                <a:ea typeface="Aptos" panose="020B0004020202020204" pitchFamily="34" charset="0"/>
                <a:cs typeface="Times New Roman" panose="02020603050405020304" pitchFamily="18" charset="0"/>
              </a:rPr>
              <a:t>Per la ammissione dei titoli di studio conseguiti all’estero, fino alla adozione di una disciplina UE, provvede la Funzione Pubblica con proprio provvedimento per i vincitori: ammissione dei candidati con riserva</a:t>
            </a:r>
            <a:endParaRPr lang="it-IT" sz="1800">
              <a:solidFill>
                <a:schemeClr val="bg1"/>
              </a:solidFill>
            </a:endParaRPr>
          </a:p>
        </p:txBody>
      </p:sp>
      <p:sp>
        <p:nvSpPr>
          <p:cNvPr id="4" name="Segnaposto piè di pagina 3">
            <a:extLst>
              <a:ext uri="{FF2B5EF4-FFF2-40B4-BE49-F238E27FC236}">
                <a16:creationId xmlns:a16="http://schemas.microsoft.com/office/drawing/2014/main" id="{4412A0AE-8D48-7491-5984-887267EF09E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EEAB80C-AC3C-09CE-98CB-B1C7136E81D5}"/>
              </a:ext>
            </a:extLst>
          </p:cNvPr>
          <p:cNvSpPr>
            <a:spLocks noGrp="1"/>
          </p:cNvSpPr>
          <p:nvPr>
            <p:ph type="sldNum" sz="quarter" idx="12"/>
          </p:nvPr>
        </p:nvSpPr>
        <p:spPr/>
        <p:txBody>
          <a:bodyPr/>
          <a:lstStyle/>
          <a:p>
            <a:fld id="{4FCD9B45-3AB8-468A-A7A0-E84A7F1C4A8B}" type="slidenum">
              <a:rPr lang="it-IT" smtClean="0"/>
              <a:t>11</a:t>
            </a:fld>
            <a:endParaRPr lang="it-IT"/>
          </a:p>
        </p:txBody>
      </p:sp>
    </p:spTree>
    <p:extLst>
      <p:ext uri="{BB962C8B-B14F-4D97-AF65-F5344CB8AC3E}">
        <p14:creationId xmlns:p14="http://schemas.microsoft.com/office/powerpoint/2010/main" val="2855300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E5283-281C-6940-5BAE-E48DB509057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51D53CD-E8A9-56B3-6DE1-504FD7691FF3}"/>
              </a:ext>
            </a:extLst>
          </p:cNvPr>
          <p:cNvSpPr>
            <a:spLocks noGrp="1"/>
          </p:cNvSpPr>
          <p:nvPr>
            <p:ph type="title"/>
          </p:nvPr>
        </p:nvSpPr>
        <p:spPr/>
        <p:txBody>
          <a:bodyPr/>
          <a:lstStyle/>
          <a:p>
            <a:r>
              <a:rPr lang="it-IT">
                <a:solidFill>
                  <a:schemeClr val="bg1"/>
                </a:solidFill>
              </a:rPr>
              <a:t>IL SUPERAMENTO DEL TETTO DEL SALARIO ACCESSORIO</a:t>
            </a:r>
          </a:p>
        </p:txBody>
      </p:sp>
      <p:sp>
        <p:nvSpPr>
          <p:cNvPr id="3" name="Segnaposto contenuto 2">
            <a:extLst>
              <a:ext uri="{FF2B5EF4-FFF2-40B4-BE49-F238E27FC236}">
                <a16:creationId xmlns:a16="http://schemas.microsoft.com/office/drawing/2014/main" id="{60603CE5-BF55-7E07-0A74-12C10492CBE7}"/>
              </a:ext>
            </a:extLst>
          </p:cNvPr>
          <p:cNvSpPr>
            <a:spLocks noGrp="1"/>
          </p:cNvSpPr>
          <p:nvPr>
            <p:ph idx="1"/>
          </p:nvPr>
        </p:nvSpPr>
        <p:spPr>
          <a:xfrm>
            <a:off x="684211" y="685800"/>
            <a:ext cx="10210211" cy="3615267"/>
          </a:xfrm>
        </p:spPr>
        <p:txBody>
          <a:bodyPr>
            <a:noAutofit/>
          </a:bodyPr>
          <a:lstStyle/>
          <a:p>
            <a:r>
              <a:rPr lang="it-IT" sz="2400">
                <a:solidFill>
                  <a:schemeClr val="bg1"/>
                </a:solidFill>
                <a:effectLst/>
                <a:ea typeface="Aptos" panose="020B0004020202020204" pitchFamily="34" charset="0"/>
                <a:cs typeface="Times New Roman" panose="02020603050405020304" pitchFamily="18" charset="0"/>
              </a:rPr>
              <a:t>Dal 2025 la parte stabile del fondo per il trattamento accessorio del personale delle regioni, delle città metropolitane, delle province e dei comuni, comprese le risorse per le posizioni organizzative, nel rispetto delle capacità assunzionali e dell’equilibrio di bilancio, può essere incrementata fino a che raggiunga una incidenza non superiore al 48% della spesa 2023 per gli stipendi tabellari delle aree professionali. Tali enti indicano nel conto annuale la maggiore spesa sostenuta e la misura percentuale del rapporto percentuale conseguito; il mancato rispetto di questo vincolo è sanzionato fino alla regolarizzazione con la indisponibilità del 25% degli incrementi</a:t>
            </a:r>
            <a:endParaRPr lang="it-IT" sz="2400">
              <a:solidFill>
                <a:schemeClr val="bg1"/>
              </a:solidFill>
            </a:endParaRPr>
          </a:p>
        </p:txBody>
      </p:sp>
      <p:sp>
        <p:nvSpPr>
          <p:cNvPr id="4" name="Segnaposto piè di pagina 3">
            <a:extLst>
              <a:ext uri="{FF2B5EF4-FFF2-40B4-BE49-F238E27FC236}">
                <a16:creationId xmlns:a16="http://schemas.microsoft.com/office/drawing/2014/main" id="{8BCD5D17-F6E9-E4EF-E7DD-0F00425D7C2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F270E07-3F6B-2A31-F169-73F3A5ECC017}"/>
              </a:ext>
            </a:extLst>
          </p:cNvPr>
          <p:cNvSpPr>
            <a:spLocks noGrp="1"/>
          </p:cNvSpPr>
          <p:nvPr>
            <p:ph type="sldNum" sz="quarter" idx="12"/>
          </p:nvPr>
        </p:nvSpPr>
        <p:spPr/>
        <p:txBody>
          <a:bodyPr/>
          <a:lstStyle/>
          <a:p>
            <a:fld id="{4FCD9B45-3AB8-468A-A7A0-E84A7F1C4A8B}" type="slidenum">
              <a:rPr lang="it-IT" smtClean="0"/>
              <a:t>12</a:t>
            </a:fld>
            <a:endParaRPr lang="it-IT"/>
          </a:p>
        </p:txBody>
      </p:sp>
    </p:spTree>
    <p:extLst>
      <p:ext uri="{BB962C8B-B14F-4D97-AF65-F5344CB8AC3E}">
        <p14:creationId xmlns:p14="http://schemas.microsoft.com/office/powerpoint/2010/main" val="2151818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87B4BB-F03E-91E1-A9ED-40C5BA8B73D4}"/>
              </a:ext>
            </a:extLst>
          </p:cNvPr>
          <p:cNvSpPr>
            <a:spLocks noGrp="1"/>
          </p:cNvSpPr>
          <p:nvPr>
            <p:ph type="title"/>
          </p:nvPr>
        </p:nvSpPr>
        <p:spPr/>
        <p:txBody>
          <a:bodyPr>
            <a:normAutofit/>
          </a:bodyPr>
          <a:lstStyle/>
          <a:p>
            <a:r>
              <a:rPr lang="it-IT">
                <a:solidFill>
                  <a:schemeClr val="bg1"/>
                </a:solidFill>
              </a:rPr>
              <a:t>Altre disposizioni/1</a:t>
            </a:r>
          </a:p>
        </p:txBody>
      </p:sp>
      <p:sp>
        <p:nvSpPr>
          <p:cNvPr id="3" name="Segnaposto contenuto 2">
            <a:extLst>
              <a:ext uri="{FF2B5EF4-FFF2-40B4-BE49-F238E27FC236}">
                <a16:creationId xmlns:a16="http://schemas.microsoft.com/office/drawing/2014/main" id="{4A66821D-6B51-17EF-9DDD-0B3E2A1CF3C4}"/>
              </a:ext>
            </a:extLst>
          </p:cNvPr>
          <p:cNvSpPr>
            <a:spLocks noGrp="1"/>
          </p:cNvSpPr>
          <p:nvPr>
            <p:ph idx="1"/>
          </p:nvPr>
        </p:nvSpPr>
        <p:spPr>
          <a:xfrm>
            <a:off x="684212" y="694264"/>
            <a:ext cx="8534400" cy="3615267"/>
          </a:xfrm>
        </p:spPr>
        <p:txBody>
          <a:bodyPr>
            <a:noAutofit/>
          </a:bodyPr>
          <a:lstStyle/>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Gli enti locali terremotati del 2009 e del 2016 possono effettuare assunzioni ex comma 557 legge n. 311/2004 a prescindere dal numero di abitanti</a:t>
            </a:r>
            <a:r>
              <a:rPr lang="it-IT">
                <a:solidFill>
                  <a:schemeClr val="bg1"/>
                </a:solidFill>
                <a:effectLst/>
              </a:rPr>
              <a:t> </a:t>
            </a:r>
          </a:p>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I comuni </a:t>
            </a:r>
            <a:r>
              <a:rPr lang="it-IT" err="1">
                <a:solidFill>
                  <a:schemeClr val="bg1"/>
                </a:solidFill>
                <a:ea typeface="Aptos" panose="020B0004020202020204" pitchFamily="34" charset="0"/>
                <a:cs typeface="Times New Roman" panose="02020603050405020304" pitchFamily="18" charset="0"/>
              </a:rPr>
              <a:t>capiluogo</a:t>
            </a:r>
            <a:r>
              <a:rPr lang="it-IT">
                <a:solidFill>
                  <a:schemeClr val="bg1"/>
                </a:solidFill>
                <a:ea typeface="Aptos" panose="020B0004020202020204" pitchFamily="34" charset="0"/>
                <a:cs typeface="Times New Roman" panose="02020603050405020304" pitchFamily="18" charset="0"/>
              </a:rPr>
              <a:t> terremotati e quelli con più di 70.000 abitanti </a:t>
            </a:r>
            <a:r>
              <a:rPr lang="it-IT">
                <a:solidFill>
                  <a:schemeClr val="bg1"/>
                </a:solidFill>
                <a:effectLst/>
                <a:ea typeface="Aptos" panose="020B0004020202020204" pitchFamily="34" charset="0"/>
                <a:cs typeface="Times New Roman" panose="02020603050405020304" pitchFamily="18" charset="0"/>
              </a:rPr>
              <a:t>impegnati nel Giubileo possono assumere il direttore generale</a:t>
            </a:r>
            <a:r>
              <a:rPr lang="it-IT">
                <a:solidFill>
                  <a:schemeClr val="bg1"/>
                </a:solidFill>
                <a:effectLst/>
              </a:rPr>
              <a:t> </a:t>
            </a:r>
            <a:endParaRPr lang="it-IT">
              <a:solidFill>
                <a:schemeClr val="bg1"/>
              </a:solidFill>
            </a:endParaRPr>
          </a:p>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La incandidabilità per gli amministratori colpevoli di dissesto non si applica a quelli cui la responsabilità è determinata da colpa grave che hanno adottato un piano di riequilibrio nei primi 2 anni del mandato ed a seguito di segnalazione della Corte dei Conti</a:t>
            </a:r>
            <a:r>
              <a:rPr lang="it-IT">
                <a:solidFill>
                  <a:schemeClr val="bg1"/>
                </a:solidFill>
                <a:effectLst/>
              </a:rPr>
              <a:t> </a:t>
            </a:r>
          </a:p>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Le somme non spese dai comuni fino a 5.000 abitanti per le assunzioni PNRR e la nomina dei segretari sono riassegnate nello stesso anno ad altri comuni richiedenti</a:t>
            </a:r>
            <a:r>
              <a:rPr lang="it-IT">
                <a:solidFill>
                  <a:schemeClr val="bg1"/>
                </a:solidFill>
                <a:effectLst/>
              </a:rPr>
              <a:t> </a:t>
            </a:r>
          </a:p>
          <a:p>
            <a:pPr>
              <a:buFont typeface="Wingdings" pitchFamily="2" charset="2"/>
              <a:buChar char="q"/>
            </a:pPr>
            <a:r>
              <a:rPr lang="it-IT">
                <a:solidFill>
                  <a:schemeClr val="bg1"/>
                </a:solidFill>
              </a:rPr>
              <a:t>Nomina del responsabile per l’energia anche in forma associata</a:t>
            </a:r>
          </a:p>
        </p:txBody>
      </p:sp>
      <p:sp>
        <p:nvSpPr>
          <p:cNvPr id="4" name="Segnaposto piè di pagina 3">
            <a:extLst>
              <a:ext uri="{FF2B5EF4-FFF2-40B4-BE49-F238E27FC236}">
                <a16:creationId xmlns:a16="http://schemas.microsoft.com/office/drawing/2014/main" id="{36FEEE70-B24F-C2A0-969E-15D24B28596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43E5EE6-0E71-2123-44AD-5F79BF4AC7FB}"/>
              </a:ext>
            </a:extLst>
          </p:cNvPr>
          <p:cNvSpPr>
            <a:spLocks noGrp="1"/>
          </p:cNvSpPr>
          <p:nvPr>
            <p:ph type="sldNum" sz="quarter" idx="12"/>
          </p:nvPr>
        </p:nvSpPr>
        <p:spPr/>
        <p:txBody>
          <a:bodyPr/>
          <a:lstStyle/>
          <a:p>
            <a:fld id="{4FCD9B45-3AB8-468A-A7A0-E84A7F1C4A8B}" type="slidenum">
              <a:rPr lang="it-IT" smtClean="0"/>
              <a:t>13</a:t>
            </a:fld>
            <a:endParaRPr lang="it-IT"/>
          </a:p>
        </p:txBody>
      </p:sp>
    </p:spTree>
    <p:extLst>
      <p:ext uri="{BB962C8B-B14F-4D97-AF65-F5344CB8AC3E}">
        <p14:creationId xmlns:p14="http://schemas.microsoft.com/office/powerpoint/2010/main" val="61951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0F8CF-BD71-FE09-6016-FD39D0D3F5F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7825268-5607-B477-9735-965DDD5D98DD}"/>
              </a:ext>
            </a:extLst>
          </p:cNvPr>
          <p:cNvSpPr>
            <a:spLocks noGrp="1"/>
          </p:cNvSpPr>
          <p:nvPr>
            <p:ph type="title"/>
          </p:nvPr>
        </p:nvSpPr>
        <p:spPr/>
        <p:txBody>
          <a:bodyPr>
            <a:normAutofit/>
          </a:bodyPr>
          <a:lstStyle/>
          <a:p>
            <a:r>
              <a:rPr lang="it-IT">
                <a:solidFill>
                  <a:schemeClr val="bg1"/>
                </a:solidFill>
              </a:rPr>
              <a:t>Altre disposizioni/2</a:t>
            </a:r>
          </a:p>
        </p:txBody>
      </p:sp>
      <p:sp>
        <p:nvSpPr>
          <p:cNvPr id="3" name="Segnaposto contenuto 2">
            <a:extLst>
              <a:ext uri="{FF2B5EF4-FFF2-40B4-BE49-F238E27FC236}">
                <a16:creationId xmlns:a16="http://schemas.microsoft.com/office/drawing/2014/main" id="{F2856897-4647-32D7-53A4-D508286A0AEE}"/>
              </a:ext>
            </a:extLst>
          </p:cNvPr>
          <p:cNvSpPr>
            <a:spLocks noGrp="1"/>
          </p:cNvSpPr>
          <p:nvPr>
            <p:ph idx="1"/>
          </p:nvPr>
        </p:nvSpPr>
        <p:spPr/>
        <p:txBody>
          <a:bodyPr>
            <a:noAutofit/>
          </a:bodyPr>
          <a:lstStyle/>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Le somme destinate al finanziamento di assunzioni da parte dei comuni alluvionati di Emilia-Romagna, Toscana e Marche possono essere utilizzate anche per il conferimento di incarichi professionali e per il trattenimento in servizio di dipendenti da collocare in quiescenza</a:t>
            </a:r>
            <a:endParaRPr lang="it-IT">
              <a:solidFill>
                <a:schemeClr val="bg1"/>
              </a:solidFill>
              <a:ea typeface="Aptos" panose="020B0004020202020204" pitchFamily="34" charset="0"/>
              <a:cs typeface="Times New Roman" panose="02020603050405020304" pitchFamily="18" charset="0"/>
            </a:endParaRPr>
          </a:p>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Le assenze per Covid non sono più equiparate a quelle per terapie salvavita e sono incluse nella maturazione del periodo di comporto</a:t>
            </a:r>
            <a:r>
              <a:rPr lang="it-IT">
                <a:solidFill>
                  <a:schemeClr val="bg1"/>
                </a:solidFill>
                <a:effectLst/>
              </a:rPr>
              <a:t> </a:t>
            </a:r>
            <a:endParaRPr lang="it-IT">
              <a:solidFill>
                <a:schemeClr val="bg1"/>
              </a:solidFill>
              <a:effectLst/>
              <a:cs typeface="Times New Roman" panose="02020603050405020304" pitchFamily="18" charset="0"/>
            </a:endParaRPr>
          </a:p>
          <a:p>
            <a:pPr>
              <a:buFont typeface="Wingdings" pitchFamily="2" charset="2"/>
              <a:buChar char="q"/>
            </a:pPr>
            <a:r>
              <a:rPr lang="it-IT">
                <a:solidFill>
                  <a:schemeClr val="bg1"/>
                </a:solidFill>
                <a:effectLst/>
                <a:ea typeface="Aptos" panose="020B0004020202020204" pitchFamily="34" charset="0"/>
                <a:cs typeface="Times New Roman" panose="02020603050405020304" pitchFamily="18" charset="0"/>
              </a:rPr>
              <a:t>A partire dallo 1.1.2026, applicazione al personale degli enti locali e delle PA della legge n. 222/1984 sulle invalidità pensionabili e impegno alle PA ad utilizzare i dipendenti dichiarati invalidi a mansioni compatibili. Il TFR o TFS viene erogato entro 3 mesi. Non applicazione ai procedimenti in corso alla data del 31.12.2025. Con decreto del Ministro del lavoro da emanare entro 3 mesi, saranno dettate le regole operative</a:t>
            </a:r>
            <a:r>
              <a:rPr lang="it-IT">
                <a:solidFill>
                  <a:schemeClr val="bg1"/>
                </a:solidFill>
                <a:effectLst/>
              </a:rPr>
              <a:t> </a:t>
            </a:r>
            <a:endParaRPr lang="it-IT">
              <a:solidFill>
                <a:schemeClr val="bg1"/>
              </a:solidFill>
            </a:endParaRPr>
          </a:p>
        </p:txBody>
      </p:sp>
      <p:sp>
        <p:nvSpPr>
          <p:cNvPr id="4" name="Segnaposto piè di pagina 3">
            <a:extLst>
              <a:ext uri="{FF2B5EF4-FFF2-40B4-BE49-F238E27FC236}">
                <a16:creationId xmlns:a16="http://schemas.microsoft.com/office/drawing/2014/main" id="{FEDC23F9-4E22-3759-EED5-96053882FDC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4F568AF-2116-316D-6EE3-B4D0E13907C4}"/>
              </a:ext>
            </a:extLst>
          </p:cNvPr>
          <p:cNvSpPr>
            <a:spLocks noGrp="1"/>
          </p:cNvSpPr>
          <p:nvPr>
            <p:ph type="sldNum" sz="quarter" idx="12"/>
          </p:nvPr>
        </p:nvSpPr>
        <p:spPr/>
        <p:txBody>
          <a:bodyPr/>
          <a:lstStyle/>
          <a:p>
            <a:fld id="{4FCD9B45-3AB8-468A-A7A0-E84A7F1C4A8B}" type="slidenum">
              <a:rPr lang="it-IT" smtClean="0"/>
              <a:t>14</a:t>
            </a:fld>
            <a:endParaRPr lang="it-IT"/>
          </a:p>
        </p:txBody>
      </p:sp>
    </p:spTree>
    <p:extLst>
      <p:ext uri="{BB962C8B-B14F-4D97-AF65-F5344CB8AC3E}">
        <p14:creationId xmlns:p14="http://schemas.microsoft.com/office/powerpoint/2010/main" val="1391601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BB3C1-A521-BBB5-01A9-852CF1FD595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F976DE4-A582-D4F3-005C-C266FEA22FE6}"/>
              </a:ext>
            </a:extLst>
          </p:cNvPr>
          <p:cNvSpPr>
            <a:spLocks noGrp="1"/>
          </p:cNvSpPr>
          <p:nvPr>
            <p:ph type="title"/>
          </p:nvPr>
        </p:nvSpPr>
        <p:spPr/>
        <p:txBody>
          <a:bodyPr>
            <a:normAutofit/>
          </a:bodyPr>
          <a:lstStyle/>
          <a:p>
            <a:r>
              <a:rPr lang="it-IT">
                <a:solidFill>
                  <a:schemeClr val="bg1"/>
                </a:solidFill>
              </a:rPr>
              <a:t>Altre disposizioni/3</a:t>
            </a:r>
          </a:p>
        </p:txBody>
      </p:sp>
      <p:sp>
        <p:nvSpPr>
          <p:cNvPr id="3" name="Segnaposto contenuto 2">
            <a:extLst>
              <a:ext uri="{FF2B5EF4-FFF2-40B4-BE49-F238E27FC236}">
                <a16:creationId xmlns:a16="http://schemas.microsoft.com/office/drawing/2014/main" id="{F368C631-069A-ED17-6464-BAC86E05946E}"/>
              </a:ext>
            </a:extLst>
          </p:cNvPr>
          <p:cNvSpPr>
            <a:spLocks noGrp="1"/>
          </p:cNvSpPr>
          <p:nvPr>
            <p:ph idx="1"/>
          </p:nvPr>
        </p:nvSpPr>
        <p:spPr/>
        <p:txBody>
          <a:bodyPr>
            <a:noAutofit/>
          </a:bodyPr>
          <a:lstStyle/>
          <a:p>
            <a:r>
              <a:rPr lang="it-IT" sz="1800" kern="100">
                <a:solidFill>
                  <a:schemeClr val="bg1"/>
                </a:solidFill>
                <a:effectLst/>
                <a:ea typeface="Aptos" panose="020B0004020202020204" pitchFamily="34" charset="0"/>
                <a:cs typeface="Times New Roman" panose="02020603050405020304" pitchFamily="18" charset="0"/>
              </a:rPr>
              <a:t>Le regioni possono assegnare agli uffici di diretta collaborazione proprio personale di ruolo, applicando gli istituti di cui all’articolo 14, comma 2, del </a:t>
            </a:r>
            <a:r>
              <a:rPr lang="it-IT" sz="1800" kern="100" err="1">
                <a:solidFill>
                  <a:schemeClr val="bg1"/>
                </a:solidFill>
                <a:effectLst/>
                <a:ea typeface="Aptos" panose="020B0004020202020204" pitchFamily="34" charset="0"/>
                <a:cs typeface="Times New Roman" panose="02020603050405020304" pitchFamily="18" charset="0"/>
              </a:rPr>
              <a:t>dlgs</a:t>
            </a:r>
            <a:r>
              <a:rPr lang="it-IT" sz="1800" kern="100">
                <a:solidFill>
                  <a:schemeClr val="bg1"/>
                </a:solidFill>
                <a:effectLst/>
                <a:ea typeface="Aptos" panose="020B0004020202020204" pitchFamily="34" charset="0"/>
                <a:cs typeface="Times New Roman" panose="02020603050405020304" pitchFamily="18" charset="0"/>
              </a:rPr>
              <a:t>. n. 165/2001 e altri analoghi istituti previsti dall'ordinamento, anche in favore dei propri dipendenti e di quelli delle società a partecipazione pubblica.</a:t>
            </a:r>
          </a:p>
          <a:p>
            <a:r>
              <a:rPr lang="it-IT" sz="1800" kern="100">
                <a:solidFill>
                  <a:schemeClr val="bg1"/>
                </a:solidFill>
                <a:effectLst/>
                <a:ea typeface="Aptos" panose="020B0004020202020204" pitchFamily="34" charset="0"/>
                <a:cs typeface="Times New Roman" panose="02020603050405020304" pitchFamily="18" charset="0"/>
              </a:rPr>
              <a:t>La possibilità di riservare fino al 20% delle proprie capacità assunzionali ai contratti di apprendistato e di formazione e lavoro è estesa alle regioni.</a:t>
            </a:r>
          </a:p>
          <a:p>
            <a:r>
              <a:rPr lang="it-IT" sz="1800" kern="100">
                <a:solidFill>
                  <a:schemeClr val="bg1"/>
                </a:solidFill>
                <a:effectLst/>
                <a:ea typeface="Aptos" panose="020B0004020202020204" pitchFamily="34" charset="0"/>
                <a:cs typeface="Times New Roman" panose="02020603050405020304" pitchFamily="18" charset="0"/>
              </a:rPr>
              <a:t>La possibilità di stabilizzare il personale precario ex </a:t>
            </a:r>
            <a:r>
              <a:rPr lang="it-IT" sz="1800" kern="100" err="1">
                <a:solidFill>
                  <a:schemeClr val="bg1"/>
                </a:solidFill>
                <a:effectLst/>
                <a:ea typeface="Aptos" panose="020B0004020202020204" pitchFamily="34" charset="0"/>
                <a:cs typeface="Times New Roman" panose="02020603050405020304" pitchFamily="18" charset="0"/>
              </a:rPr>
              <a:t>d.l.</a:t>
            </a:r>
            <a:r>
              <a:rPr lang="it-IT" sz="1800" kern="100">
                <a:solidFill>
                  <a:schemeClr val="bg1"/>
                </a:solidFill>
                <a:effectLst/>
                <a:ea typeface="Aptos" panose="020B0004020202020204" pitchFamily="34" charset="0"/>
                <a:cs typeface="Times New Roman" panose="02020603050405020304" pitchFamily="18" charset="0"/>
              </a:rPr>
              <a:t> n. 44/2023 che entro il 31.12.2066 matura 3 anni di anzianità è estesa alle unioni di comuni.</a:t>
            </a:r>
          </a:p>
          <a:p>
            <a:r>
              <a:rPr lang="it-IT" sz="1800" kern="100">
                <a:solidFill>
                  <a:schemeClr val="bg1"/>
                </a:solidFill>
                <a:effectLst/>
                <a:ea typeface="Aptos" panose="020B0004020202020204" pitchFamily="34" charset="0"/>
                <a:cs typeface="Times New Roman" panose="02020603050405020304" pitchFamily="18" charset="0"/>
              </a:rPr>
              <a:t>Il personale assegnato dal Dipartimento per le politiche di coesione agli enti locali dell’Italia meridionale potrà essere utilizzato anche in convenzione; questo personale prima di essere assunto sarà sottoposto ad un corso di formazione SNA e non Formez.</a:t>
            </a:r>
          </a:p>
          <a:p>
            <a:pPr>
              <a:buFont typeface="Wingdings" pitchFamily="2" charset="2"/>
              <a:buChar char="q"/>
            </a:pPr>
            <a:endParaRPr lang="it-IT">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AD46846C-C7EB-A3B7-EADD-A85AC21D4C8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99689CB-8217-4B4C-C443-ED9E91E4A203}"/>
              </a:ext>
            </a:extLst>
          </p:cNvPr>
          <p:cNvSpPr>
            <a:spLocks noGrp="1"/>
          </p:cNvSpPr>
          <p:nvPr>
            <p:ph type="sldNum" sz="quarter" idx="12"/>
          </p:nvPr>
        </p:nvSpPr>
        <p:spPr/>
        <p:txBody>
          <a:bodyPr/>
          <a:lstStyle/>
          <a:p>
            <a:fld id="{4FCD9B45-3AB8-468A-A7A0-E84A7F1C4A8B}" type="slidenum">
              <a:rPr lang="it-IT" smtClean="0"/>
              <a:t>15</a:t>
            </a:fld>
            <a:endParaRPr lang="it-IT"/>
          </a:p>
        </p:txBody>
      </p:sp>
    </p:spTree>
    <p:extLst>
      <p:ext uri="{BB962C8B-B14F-4D97-AF65-F5344CB8AC3E}">
        <p14:creationId xmlns:p14="http://schemas.microsoft.com/office/powerpoint/2010/main" val="1303072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7BDB7-060A-8C0D-43DD-2ADBA524DE7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611415F-53C8-68BE-90D9-D028B55AAFE5}"/>
              </a:ext>
            </a:extLst>
          </p:cNvPr>
          <p:cNvSpPr>
            <a:spLocks noGrp="1"/>
          </p:cNvSpPr>
          <p:nvPr>
            <p:ph type="title"/>
          </p:nvPr>
        </p:nvSpPr>
        <p:spPr/>
        <p:txBody>
          <a:bodyPr>
            <a:normAutofit/>
          </a:bodyPr>
          <a:lstStyle/>
          <a:p>
            <a:r>
              <a:rPr lang="it-IT">
                <a:solidFill>
                  <a:schemeClr val="bg1"/>
                </a:solidFill>
              </a:rPr>
              <a:t>Altre disposizioni/4</a:t>
            </a:r>
          </a:p>
        </p:txBody>
      </p:sp>
      <p:sp>
        <p:nvSpPr>
          <p:cNvPr id="3" name="Segnaposto contenuto 2">
            <a:extLst>
              <a:ext uri="{FF2B5EF4-FFF2-40B4-BE49-F238E27FC236}">
                <a16:creationId xmlns:a16="http://schemas.microsoft.com/office/drawing/2014/main" id="{B5D07949-AD0F-501D-AC1F-C1844A44E533}"/>
              </a:ext>
            </a:extLst>
          </p:cNvPr>
          <p:cNvSpPr>
            <a:spLocks noGrp="1"/>
          </p:cNvSpPr>
          <p:nvPr>
            <p:ph idx="1"/>
          </p:nvPr>
        </p:nvSpPr>
        <p:spPr/>
        <p:txBody>
          <a:bodyPr>
            <a:noAutofit/>
          </a:bodyPr>
          <a:lstStyle/>
          <a:p>
            <a:r>
              <a:rPr lang="it-IT" sz="1600">
                <a:solidFill>
                  <a:schemeClr val="bg1"/>
                </a:solidFill>
                <a:effectLst/>
                <a:ea typeface="Aptos" panose="020B0004020202020204" pitchFamily="34" charset="0"/>
                <a:cs typeface="Times New Roman" panose="02020603050405020304" pitchFamily="18" charset="0"/>
              </a:rPr>
              <a:t>I segretari fino a quando non conseguono la prima nomina devono partecipare ad almeno 6 procedure all’anno di nomina e sono cancellati se non hanno la prima nomina nei 5 anni successivi alla iscrizione. La norma si applica anche ai segretari già iscritti. Tali cancellazioni determinano l’aumento delle facoltà assunzionali utilizzate per bandire i nuovi concorsi per segretari</a:t>
            </a:r>
          </a:p>
          <a:p>
            <a:r>
              <a:rPr lang="it-IT" sz="1600" kern="100">
                <a:solidFill>
                  <a:schemeClr val="bg1"/>
                </a:solidFill>
                <a:effectLst/>
                <a:ea typeface="Aptos" panose="020B0004020202020204" pitchFamily="34" charset="0"/>
                <a:cs typeface="Times New Roman" panose="02020603050405020304" pitchFamily="18" charset="0"/>
              </a:rPr>
              <a:t>Dal 15 marzo le assenze per Covid non è equiparato al periodo di ricovero ospedaliero ed è computabile ai fini del periodo di comporto</a:t>
            </a:r>
          </a:p>
          <a:p>
            <a:r>
              <a:rPr lang="it-IT" sz="1600">
                <a:solidFill>
                  <a:schemeClr val="bg1"/>
                </a:solidFill>
                <a:effectLst/>
                <a:ea typeface="Aptos" panose="020B0004020202020204" pitchFamily="34" charset="0"/>
                <a:cs typeface="Times New Roman" panose="02020603050405020304" pitchFamily="18" charset="0"/>
              </a:rPr>
              <a:t>Per gli anni 2025 e 2026, con decisione motivata con riferimento alle esigenze organizzative, le PA possono risolvere, con un preavviso di almeno </a:t>
            </a:r>
            <a:r>
              <a:rPr lang="it-IT" sz="1600">
                <a:solidFill>
                  <a:schemeClr val="bg1"/>
                </a:solidFill>
                <a:ea typeface="Aptos" panose="020B0004020202020204" pitchFamily="34" charset="0"/>
                <a:cs typeface="Times New Roman" panose="02020603050405020304" pitchFamily="18" charset="0"/>
              </a:rPr>
              <a:t>6</a:t>
            </a:r>
            <a:r>
              <a:rPr lang="it-IT" sz="1600">
                <a:solidFill>
                  <a:schemeClr val="bg1"/>
                </a:solidFill>
                <a:effectLst/>
                <a:ea typeface="Aptos" panose="020B0004020202020204" pitchFamily="34" charset="0"/>
                <a:cs typeface="Times New Roman" panose="02020603050405020304" pitchFamily="18" charset="0"/>
              </a:rPr>
              <a:t> mesi, il rapporto del personale in possesso di un'età anagrafica ridotta al massimo di 2 anni rispetto a quella di 67 anni, a condizione che il personale interessato, tra cui sono compresi i sospesi e/o che hanno chiesto il pensionamento per procedimenti penali conclusi con il proscioglimento, abbia maturato i requisiti per il diritto a pensione nel limite arrotondato all'unità superiore, del 15% dei soggetti in possesso congiuntamente dei predetti requisiti in tali anni</a:t>
            </a:r>
            <a:endParaRPr lang="it-IT" sz="1600" kern="100">
              <a:solidFill>
                <a:schemeClr val="bg1"/>
              </a:solidFill>
              <a:effectLst/>
              <a:ea typeface="Aptos" panose="020B0004020202020204" pitchFamily="34" charset="0"/>
              <a:cs typeface="Times New Roman" panose="02020603050405020304" pitchFamily="18" charset="0"/>
            </a:endParaRPr>
          </a:p>
          <a:p>
            <a:endParaRPr lang="it-IT">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34ACA80F-8BC2-61EA-B6E7-AA53B609BDB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2C36311-4268-9B83-1C4B-87BAF2728723}"/>
              </a:ext>
            </a:extLst>
          </p:cNvPr>
          <p:cNvSpPr>
            <a:spLocks noGrp="1"/>
          </p:cNvSpPr>
          <p:nvPr>
            <p:ph type="sldNum" sz="quarter" idx="12"/>
          </p:nvPr>
        </p:nvSpPr>
        <p:spPr/>
        <p:txBody>
          <a:bodyPr/>
          <a:lstStyle/>
          <a:p>
            <a:fld id="{4FCD9B45-3AB8-468A-A7A0-E84A7F1C4A8B}" type="slidenum">
              <a:rPr lang="it-IT" smtClean="0"/>
              <a:t>16</a:t>
            </a:fld>
            <a:endParaRPr lang="it-IT"/>
          </a:p>
        </p:txBody>
      </p:sp>
    </p:spTree>
    <p:extLst>
      <p:ext uri="{BB962C8B-B14F-4D97-AF65-F5344CB8AC3E}">
        <p14:creationId xmlns:p14="http://schemas.microsoft.com/office/powerpoint/2010/main" val="156115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88D38-FAE8-90D9-20C4-611BB4194B3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83E77B3-4151-8776-9C6C-68D4C0C0EE23}"/>
              </a:ext>
            </a:extLst>
          </p:cNvPr>
          <p:cNvSpPr>
            <a:spLocks noGrp="1"/>
          </p:cNvSpPr>
          <p:nvPr>
            <p:ph type="title"/>
          </p:nvPr>
        </p:nvSpPr>
        <p:spPr/>
        <p:txBody>
          <a:bodyPr>
            <a:normAutofit/>
          </a:bodyPr>
          <a:lstStyle/>
          <a:p>
            <a:r>
              <a:rPr lang="it-IT">
                <a:solidFill>
                  <a:schemeClr val="bg1"/>
                </a:solidFill>
              </a:rPr>
              <a:t>Altre disposizioni/5</a:t>
            </a:r>
          </a:p>
        </p:txBody>
      </p:sp>
      <p:sp>
        <p:nvSpPr>
          <p:cNvPr id="3" name="Segnaposto contenuto 2">
            <a:extLst>
              <a:ext uri="{FF2B5EF4-FFF2-40B4-BE49-F238E27FC236}">
                <a16:creationId xmlns:a16="http://schemas.microsoft.com/office/drawing/2014/main" id="{28580A0A-33EC-C939-080F-C41E814CC28D}"/>
              </a:ext>
            </a:extLst>
          </p:cNvPr>
          <p:cNvSpPr>
            <a:spLocks noGrp="1"/>
          </p:cNvSpPr>
          <p:nvPr>
            <p:ph idx="1"/>
          </p:nvPr>
        </p:nvSpPr>
        <p:spPr/>
        <p:txBody>
          <a:bodyPr>
            <a:noAutofit/>
          </a:bodyPr>
          <a:lstStyle/>
          <a:p>
            <a:r>
              <a:rPr lang="it-IT" sz="1800">
                <a:solidFill>
                  <a:schemeClr val="bg1"/>
                </a:solidFill>
                <a:effectLst/>
                <a:ea typeface="Aptos" panose="020B0004020202020204" pitchFamily="34" charset="0"/>
                <a:cs typeface="Times New Roman" panose="02020603050405020304" pitchFamily="18" charset="0"/>
              </a:rPr>
              <a:t>Le inconferibilità per gli amministratori regionali e di comuni con oltre 15.000 abitanti riguardano gli incarichi dirigenziali conferiti con assunzioni a tempo determinato ex articolo 19, comma 6, </a:t>
            </a:r>
            <a:r>
              <a:rPr lang="it-IT" sz="1800" err="1">
                <a:solidFill>
                  <a:schemeClr val="bg1"/>
                </a:solidFill>
                <a:effectLst/>
                <a:ea typeface="Aptos" panose="020B0004020202020204" pitchFamily="34" charset="0"/>
                <a:cs typeface="Times New Roman" panose="02020603050405020304" pitchFamily="18" charset="0"/>
              </a:rPr>
              <a:t>dlgs</a:t>
            </a:r>
            <a:r>
              <a:rPr lang="it-IT" sz="1800">
                <a:solidFill>
                  <a:schemeClr val="bg1"/>
                </a:solidFill>
                <a:effectLst/>
                <a:ea typeface="Aptos" panose="020B0004020202020204" pitchFamily="34" charset="0"/>
                <a:cs typeface="Times New Roman" panose="02020603050405020304" pitchFamily="18" charset="0"/>
              </a:rPr>
              <a:t> n. 165/2001 e 110 comma 1, Tuel.</a:t>
            </a:r>
          </a:p>
          <a:p>
            <a:r>
              <a:rPr lang="it-IT" sz="1800">
                <a:solidFill>
                  <a:schemeClr val="bg1"/>
                </a:solidFill>
                <a:effectLst/>
                <a:ea typeface="Aptos" panose="020B0004020202020204" pitchFamily="34" charset="0"/>
                <a:cs typeface="Times New Roman" panose="02020603050405020304" pitchFamily="18" charset="0"/>
              </a:rPr>
              <a:t>Le incompatibilità di cui all’articolo 12 del d.lgs. n. 39/2013 non si applicano ai dirigenti di ruolo della PA  o ente che conferisce l’incarico</a:t>
            </a:r>
          </a:p>
          <a:p>
            <a:r>
              <a:rPr lang="it-IT" sz="1800">
                <a:solidFill>
                  <a:schemeClr val="bg1"/>
                </a:solidFill>
                <a:effectLst/>
                <a:ea typeface="Aptos" panose="020B0004020202020204" pitchFamily="34" charset="0"/>
                <a:cs typeface="Times New Roman" panose="02020603050405020304" pitchFamily="18" charset="0"/>
              </a:rPr>
              <a:t>Nel caso in cui per i procedimenti disciplinari sospesi si adotta la sospensione dal lavoro o altri provvedimenti cautelari nei confronti del dipendente, la durata massima è di 5 anni.</a:t>
            </a:r>
          </a:p>
          <a:p>
            <a:r>
              <a:rPr lang="it-IT" sz="1800">
                <a:solidFill>
                  <a:schemeClr val="bg1"/>
                </a:solidFill>
                <a:effectLst/>
                <a:ea typeface="Aptos" panose="020B0004020202020204" pitchFamily="34" charset="0"/>
                <a:cs typeface="Times New Roman" panose="02020603050405020304" pitchFamily="18" charset="0"/>
              </a:rPr>
              <a:t>Si estende la possibilità di chiedere la riapertura del procedimento disciplinare ai casi di estinzione del reato per intervenuta prescrizione.</a:t>
            </a:r>
            <a:endParaRPr lang="it-IT">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8CC2C5D-8DA5-F48F-5C32-BA520E9F273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9449F86-68F8-FA69-6F73-80372E433FF1}"/>
              </a:ext>
            </a:extLst>
          </p:cNvPr>
          <p:cNvSpPr>
            <a:spLocks noGrp="1"/>
          </p:cNvSpPr>
          <p:nvPr>
            <p:ph type="sldNum" sz="quarter" idx="12"/>
          </p:nvPr>
        </p:nvSpPr>
        <p:spPr/>
        <p:txBody>
          <a:bodyPr/>
          <a:lstStyle/>
          <a:p>
            <a:fld id="{4FCD9B45-3AB8-468A-A7A0-E84A7F1C4A8B}" type="slidenum">
              <a:rPr lang="it-IT" smtClean="0"/>
              <a:t>17</a:t>
            </a:fld>
            <a:endParaRPr lang="it-IT"/>
          </a:p>
        </p:txBody>
      </p:sp>
    </p:spTree>
    <p:extLst>
      <p:ext uri="{BB962C8B-B14F-4D97-AF65-F5344CB8AC3E}">
        <p14:creationId xmlns:p14="http://schemas.microsoft.com/office/powerpoint/2010/main" val="2088380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BAE35-0022-6EFA-AC19-7A2B11D871F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098FE64-FFE3-01FD-6092-A1139E4CF3F7}"/>
              </a:ext>
            </a:extLst>
          </p:cNvPr>
          <p:cNvSpPr>
            <a:spLocks noGrp="1"/>
          </p:cNvSpPr>
          <p:nvPr>
            <p:ph type="title"/>
          </p:nvPr>
        </p:nvSpPr>
        <p:spPr/>
        <p:txBody>
          <a:bodyPr>
            <a:normAutofit/>
          </a:bodyPr>
          <a:lstStyle/>
          <a:p>
            <a:r>
              <a:rPr lang="it-IT">
                <a:solidFill>
                  <a:schemeClr val="bg1"/>
                </a:solidFill>
              </a:rPr>
              <a:t>LE ASSUNZIONI DA ALBI DI IDONEI</a:t>
            </a:r>
          </a:p>
        </p:txBody>
      </p:sp>
      <p:sp>
        <p:nvSpPr>
          <p:cNvPr id="3" name="Segnaposto contenuto 2">
            <a:extLst>
              <a:ext uri="{FF2B5EF4-FFF2-40B4-BE49-F238E27FC236}">
                <a16:creationId xmlns:a16="http://schemas.microsoft.com/office/drawing/2014/main" id="{1EDA4148-857D-0D9F-D367-3DFFE5C27853}"/>
              </a:ext>
            </a:extLst>
          </p:cNvPr>
          <p:cNvSpPr>
            <a:spLocks noGrp="1"/>
          </p:cNvSpPr>
          <p:nvPr>
            <p:ph idx="1"/>
          </p:nvPr>
        </p:nvSpPr>
        <p:spPr/>
        <p:txBody>
          <a:bodyPr>
            <a:noAutofit/>
          </a:bodyPr>
          <a:lstStyle/>
          <a:p>
            <a:r>
              <a:rPr lang="it-IT" sz="1800">
                <a:solidFill>
                  <a:schemeClr val="bg1"/>
                </a:solidFill>
                <a:effectLst/>
                <a:ea typeface="Aptos" panose="020B0004020202020204" pitchFamily="34" charset="0"/>
                <a:cs typeface="Times New Roman" panose="02020603050405020304" pitchFamily="18" charset="0"/>
              </a:rPr>
              <a:t>Non vi sono nuove disposizioni sulle assunzioni da albi di idonei, né in via diretta né in forma implicita</a:t>
            </a:r>
          </a:p>
          <a:p>
            <a:r>
              <a:rPr lang="it-IT" sz="1800">
                <a:solidFill>
                  <a:schemeClr val="bg1"/>
                </a:solidFill>
                <a:ea typeface="Aptos" panose="020B0004020202020204" pitchFamily="34" charset="0"/>
                <a:cs typeface="Times New Roman" panose="02020603050405020304" pitchFamily="18" charset="0"/>
              </a:rPr>
              <a:t>Possibilità utilizzabile da parte delle PA locali in modo associato, salvo che nell’ente vi sia una graduatoria valida</a:t>
            </a:r>
          </a:p>
          <a:p>
            <a:r>
              <a:rPr lang="it-IT" sz="1800">
                <a:solidFill>
                  <a:schemeClr val="bg1"/>
                </a:solidFill>
                <a:ea typeface="Aptos" panose="020B0004020202020204" pitchFamily="34" charset="0"/>
                <a:cs typeface="Times New Roman" panose="02020603050405020304" pitchFamily="18" charset="0"/>
              </a:rPr>
              <a:t>Inclusione nel piano del fabbisogno (PIAO) nel tetto delle capacità assunzionali</a:t>
            </a:r>
          </a:p>
          <a:p>
            <a:r>
              <a:rPr lang="it-IT" sz="1800">
                <a:solidFill>
                  <a:schemeClr val="bg1"/>
                </a:solidFill>
                <a:effectLst/>
                <a:ea typeface="Aptos" panose="020B0004020202020204" pitchFamily="34" charset="0"/>
                <a:cs typeface="Times New Roman" panose="02020603050405020304" pitchFamily="18" charset="0"/>
              </a:rPr>
              <a:t>Adesione da parte dell</a:t>
            </a:r>
            <a:r>
              <a:rPr lang="it-IT" sz="1800">
                <a:solidFill>
                  <a:schemeClr val="bg1"/>
                </a:solidFill>
                <a:ea typeface="Aptos" panose="020B0004020202020204" pitchFamily="34" charset="0"/>
                <a:cs typeface="Times New Roman" panose="02020603050405020304" pitchFamily="18" charset="0"/>
              </a:rPr>
              <a:t>e PA locali</a:t>
            </a:r>
          </a:p>
          <a:p>
            <a:r>
              <a:rPr lang="it-IT" sz="1800">
                <a:solidFill>
                  <a:schemeClr val="bg1"/>
                </a:solidFill>
                <a:effectLst/>
                <a:ea typeface="Aptos" panose="020B0004020202020204" pitchFamily="34" charset="0"/>
                <a:cs typeface="Times New Roman" panose="02020603050405020304" pitchFamily="18" charset="0"/>
              </a:rPr>
              <a:t>Indizione di una procedura concorsuale riservata agli iscritti all’albo che hanno dichiarato la loro disponibilit</a:t>
            </a:r>
            <a:r>
              <a:rPr lang="it-IT" sz="1800">
                <a:solidFill>
                  <a:schemeClr val="bg1"/>
                </a:solidFill>
                <a:ea typeface="Aptos" panose="020B0004020202020204" pitchFamily="34" charset="0"/>
                <a:cs typeface="Times New Roman" panose="02020603050405020304" pitchFamily="18" charset="0"/>
              </a:rPr>
              <a:t>à all’assunzione nell’ente</a:t>
            </a:r>
          </a:p>
          <a:p>
            <a:r>
              <a:rPr lang="it-IT" sz="1800">
                <a:solidFill>
                  <a:schemeClr val="bg1"/>
                </a:solidFill>
                <a:effectLst/>
                <a:ea typeface="Aptos" panose="020B0004020202020204" pitchFamily="34" charset="0"/>
                <a:cs typeface="Times New Roman" panose="02020603050405020304" pitchFamily="18" charset="0"/>
              </a:rPr>
              <a:t>Assunzioni subordinate </a:t>
            </a:r>
            <a:r>
              <a:rPr lang="it-IT" sz="1800">
                <a:solidFill>
                  <a:schemeClr val="bg1"/>
                </a:solidFill>
                <a:ea typeface="Aptos" panose="020B0004020202020204" pitchFamily="34" charset="0"/>
                <a:cs typeface="Times New Roman" panose="02020603050405020304" pitchFamily="18" charset="0"/>
              </a:rPr>
              <a:t>alla possibilità di effettuare assunzioni</a:t>
            </a:r>
            <a:endParaRPr lang="it-IT">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9A29354B-F266-FA43-A8B6-6FFC222906E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05DDAD6-9909-4854-8A6E-CB81FEEFCBE3}"/>
              </a:ext>
            </a:extLst>
          </p:cNvPr>
          <p:cNvSpPr>
            <a:spLocks noGrp="1"/>
          </p:cNvSpPr>
          <p:nvPr>
            <p:ph type="sldNum" sz="quarter" idx="12"/>
          </p:nvPr>
        </p:nvSpPr>
        <p:spPr/>
        <p:txBody>
          <a:bodyPr/>
          <a:lstStyle/>
          <a:p>
            <a:fld id="{4FCD9B45-3AB8-468A-A7A0-E84A7F1C4A8B}" type="slidenum">
              <a:rPr lang="it-IT" smtClean="0"/>
              <a:t>18</a:t>
            </a:fld>
            <a:endParaRPr lang="it-IT"/>
          </a:p>
        </p:txBody>
      </p:sp>
    </p:spTree>
    <p:extLst>
      <p:ext uri="{BB962C8B-B14F-4D97-AF65-F5344CB8AC3E}">
        <p14:creationId xmlns:p14="http://schemas.microsoft.com/office/powerpoint/2010/main" val="2373718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56C25C-76EA-13FC-A073-AE04A21F37AC}"/>
              </a:ext>
            </a:extLst>
          </p:cNvPr>
          <p:cNvSpPr>
            <a:spLocks noGrp="1"/>
          </p:cNvSpPr>
          <p:nvPr>
            <p:ph type="title"/>
          </p:nvPr>
        </p:nvSpPr>
        <p:spPr/>
        <p:txBody>
          <a:bodyPr>
            <a:normAutofit/>
          </a:bodyPr>
          <a:lstStyle/>
          <a:p>
            <a:r>
              <a:rPr lang="it-IT">
                <a:solidFill>
                  <a:schemeClr val="bg1"/>
                </a:solidFill>
              </a:rPr>
              <a:t>LE RISPOSTE AI QUESITI/1</a:t>
            </a:r>
          </a:p>
        </p:txBody>
      </p:sp>
      <p:sp>
        <p:nvSpPr>
          <p:cNvPr id="3" name="Segnaposto contenuto 2">
            <a:extLst>
              <a:ext uri="{FF2B5EF4-FFF2-40B4-BE49-F238E27FC236}">
                <a16:creationId xmlns:a16="http://schemas.microsoft.com/office/drawing/2014/main" id="{0CEE1487-D07B-3A15-4E28-CBF4CF902F0E}"/>
              </a:ext>
            </a:extLst>
          </p:cNvPr>
          <p:cNvSpPr>
            <a:spLocks noGrp="1"/>
          </p:cNvSpPr>
          <p:nvPr>
            <p:ph idx="1"/>
          </p:nvPr>
        </p:nvSpPr>
        <p:spPr/>
        <p:txBody>
          <a:bodyPr>
            <a:normAutofit fontScale="92500" lnSpcReduction="10000"/>
          </a:bodyPr>
          <a:lstStyle/>
          <a:p>
            <a:pPr>
              <a:buFont typeface="Wingdings" pitchFamily="2" charset="2"/>
              <a:buChar char="q"/>
            </a:pPr>
            <a:r>
              <a:rPr lang="it-IT" sz="2000">
                <a:solidFill>
                  <a:schemeClr val="bg1"/>
                </a:solidFill>
              </a:rPr>
              <a:t>Aumento del fondo e delle risorse per le EQ facoltativo</a:t>
            </a:r>
          </a:p>
          <a:p>
            <a:pPr>
              <a:buFont typeface="Wingdings" pitchFamily="2" charset="2"/>
              <a:buChar char="q"/>
            </a:pPr>
            <a:r>
              <a:rPr lang="it-IT">
                <a:solidFill>
                  <a:schemeClr val="bg1"/>
                </a:solidFill>
              </a:rPr>
              <a:t>Non vi sono indicazioni espresse sulla applicazione della riserva per i militari allo scorrimento; non applicazione alle mobilità; non applicazione a mio avviso alle stabilizzazioni</a:t>
            </a:r>
          </a:p>
          <a:p>
            <a:pPr>
              <a:buFont typeface="Wingdings" pitchFamily="2" charset="2"/>
              <a:buChar char="q"/>
            </a:pPr>
            <a:r>
              <a:rPr lang="it-IT" sz="2000">
                <a:solidFill>
                  <a:schemeClr val="bg1"/>
                </a:solidFill>
              </a:rPr>
              <a:t>Non vi </a:t>
            </a:r>
            <a:r>
              <a:rPr lang="it-IT">
                <a:solidFill>
                  <a:schemeClr val="bg1"/>
                </a:solidFill>
              </a:rPr>
              <a:t>sono proroghe delle graduatorie per l’approvazione del bilancio stabilmente riequilibrato</a:t>
            </a:r>
          </a:p>
          <a:p>
            <a:pPr>
              <a:buFont typeface="Wingdings" pitchFamily="2" charset="2"/>
              <a:buChar char="q"/>
            </a:pPr>
            <a:r>
              <a:rPr lang="it-IT" sz="2000">
                <a:solidFill>
                  <a:schemeClr val="bg1"/>
                </a:solidFill>
              </a:rPr>
              <a:t>Salvo che per il personale educativo e docente div</a:t>
            </a:r>
            <a:r>
              <a:rPr lang="it-IT">
                <a:solidFill>
                  <a:schemeClr val="bg1"/>
                </a:solidFill>
              </a:rPr>
              <a:t>ieto di assunzione anche con una nuova procedura concorsuale al superamento dei 36 mesi di servizio con l’ente</a:t>
            </a:r>
          </a:p>
          <a:p>
            <a:pPr>
              <a:buFont typeface="Wingdings" pitchFamily="2" charset="2"/>
              <a:buChar char="q"/>
            </a:pPr>
            <a:r>
              <a:rPr lang="it-IT" sz="2000">
                <a:solidFill>
                  <a:schemeClr val="bg1"/>
                </a:solidFill>
              </a:rPr>
              <a:t>Applicazione della scadenza triennale alle graduatorie in vigore al 15 marzo 2025, quindi quelle approvate dal 16 marzo 2023</a:t>
            </a:r>
          </a:p>
        </p:txBody>
      </p:sp>
      <p:sp>
        <p:nvSpPr>
          <p:cNvPr id="4" name="Segnaposto piè di pagina 3">
            <a:extLst>
              <a:ext uri="{FF2B5EF4-FFF2-40B4-BE49-F238E27FC236}">
                <a16:creationId xmlns:a16="http://schemas.microsoft.com/office/drawing/2014/main" id="{DAC2C165-4EB6-2191-0AC8-0D8ABEC1F52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3F2F72D-D73B-3F58-335A-AF1191882FE5}"/>
              </a:ext>
            </a:extLst>
          </p:cNvPr>
          <p:cNvSpPr>
            <a:spLocks noGrp="1"/>
          </p:cNvSpPr>
          <p:nvPr>
            <p:ph type="sldNum" sz="quarter" idx="12"/>
          </p:nvPr>
        </p:nvSpPr>
        <p:spPr/>
        <p:txBody>
          <a:bodyPr/>
          <a:lstStyle/>
          <a:p>
            <a:fld id="{4FCD9B45-3AB8-468A-A7A0-E84A7F1C4A8B}" type="slidenum">
              <a:rPr lang="it-IT" smtClean="0"/>
              <a:t>19</a:t>
            </a:fld>
            <a:endParaRPr lang="it-IT"/>
          </a:p>
        </p:txBody>
      </p:sp>
    </p:spTree>
    <p:extLst>
      <p:ext uri="{BB962C8B-B14F-4D97-AF65-F5344CB8AC3E}">
        <p14:creationId xmlns:p14="http://schemas.microsoft.com/office/powerpoint/2010/main" val="3912724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844026-6660-414B-AF01-24984872BC2E}"/>
              </a:ext>
            </a:extLst>
          </p:cNvPr>
          <p:cNvSpPr>
            <a:spLocks noGrp="1"/>
          </p:cNvSpPr>
          <p:nvPr>
            <p:ph type="title"/>
          </p:nvPr>
        </p:nvSpPr>
        <p:spPr>
          <a:xfrm>
            <a:off x="251927" y="1194318"/>
            <a:ext cx="11719249" cy="5374433"/>
          </a:xfrm>
        </p:spPr>
        <p:txBody>
          <a:bodyPr>
            <a:noAutofit/>
          </a:bodyPr>
          <a:lstStyle/>
          <a:p>
            <a:r>
              <a:rPr lang="it-IT" altLang="it-IT" sz="2400">
                <a:solidFill>
                  <a:schemeClr val="bg1"/>
                </a:solidFill>
                <a:ea typeface="ＭＳ Ｐゴシック" charset="-128"/>
              </a:rPr>
              <a:t>Esperto gestione delle risorse umane, consulente amministrazioni pubbliche</a:t>
            </a:r>
            <a:br>
              <a:rPr lang="it-IT" altLang="it-IT" sz="2400">
                <a:solidFill>
                  <a:schemeClr val="bg1"/>
                </a:solidFill>
                <a:ea typeface="ＭＳ Ｐゴシック" charset="-128"/>
              </a:rPr>
            </a:br>
            <a:r>
              <a:rPr lang="it-IT" altLang="it-IT" sz="2400">
                <a:solidFill>
                  <a:schemeClr val="bg1"/>
                </a:solidFill>
                <a:ea typeface="ＭＳ Ｐゴシック" charset="-128"/>
              </a:rPr>
              <a:t>Autore di numerosi volumi, tra cui «Il CONTRATTO DEL PERSONALE DEGLI EE.LL. 2019/2021» (CEL EDITORE 2023), “La gestione del personale negli enti locali” (Cel editore 2024), “il contratto dei dirigenti e dei segretari“ (MAGGIOLI EDITORE 2021), “IL CONTRATTO DEL PERSONALE DEGLI ENTI LOCALI” (Cel editore 2018),  “Contrattazione decentrata, controlli e responsabilità” (Maggioli editore 2020),  “La gestione associata dopo il DL n. 95/2012” (Maggioli editore 2012)</a:t>
            </a:r>
            <a:br>
              <a:rPr lang="it-IT" altLang="it-IT" sz="2400">
                <a:solidFill>
                  <a:schemeClr val="bg1"/>
                </a:solidFill>
                <a:ea typeface="ＭＳ Ｐゴシック" charset="-128"/>
              </a:rPr>
            </a:br>
            <a:r>
              <a:rPr lang="it-IT" altLang="it-IT" sz="2400">
                <a:solidFill>
                  <a:schemeClr val="bg1"/>
                </a:solidFill>
                <a:ea typeface="ＭＳ Ｐゴシック" charset="-128"/>
              </a:rPr>
              <a:t>Dirige le riviste telematiche “Oggi PA”, “Il Bollettino del personale degli enti locali”, ”Città mia”, collabora con Il Sole 24 Ore</a:t>
            </a:r>
            <a:br>
              <a:rPr lang="it-IT" altLang="it-IT" sz="2400">
                <a:solidFill>
                  <a:schemeClr val="bg1"/>
                </a:solidFill>
                <a:ea typeface="ＭＳ Ｐゴシック" charset="-128"/>
              </a:rPr>
            </a:br>
            <a:r>
              <a:rPr lang="it-IT" altLang="it-IT" sz="2400">
                <a:solidFill>
                  <a:schemeClr val="bg1"/>
                </a:solidFill>
                <a:ea typeface="ＭＳ Ｐゴシック" charset="-128"/>
              </a:rPr>
              <a:t>Già presidente Anci Sicilia, già componente la presidenza nazionale Anci, già dirigente </a:t>
            </a:r>
            <a:r>
              <a:rPr lang="it-IT" altLang="it-IT" sz="2400" err="1">
                <a:solidFill>
                  <a:schemeClr val="bg1"/>
                </a:solidFill>
                <a:ea typeface="ＭＳ Ｐゴシック" charset="-128"/>
              </a:rPr>
              <a:t>Ancitel</a:t>
            </a:r>
            <a:br>
              <a:rPr lang="it-IT" altLang="it-IT" sz="2400">
                <a:solidFill>
                  <a:schemeClr val="bg1"/>
                </a:solidFill>
                <a:ea typeface="ＭＳ Ｐゴシック" charset="-128"/>
              </a:rPr>
            </a:br>
            <a:r>
              <a:rPr lang="it-IT" altLang="it-IT" sz="2400">
                <a:solidFill>
                  <a:schemeClr val="bg1"/>
                </a:solidFill>
                <a:ea typeface="ＭＳ Ｐゴシック" charset="-128"/>
              </a:rPr>
              <a:t>Già consulente DAGLA (Presidenza del Consiglio), Anci ed Aran</a:t>
            </a:r>
            <a:br>
              <a:rPr lang="it-IT" altLang="it-IT" sz="2400">
                <a:solidFill>
                  <a:schemeClr val="bg1"/>
                </a:solidFill>
                <a:ea typeface="ＭＳ Ｐゴシック" charset="-128"/>
              </a:rPr>
            </a:br>
            <a:r>
              <a:rPr lang="it-IT" altLang="it-IT" sz="2400">
                <a:solidFill>
                  <a:schemeClr val="bg1"/>
                </a:solidFill>
                <a:ea typeface="ＭＳ Ｐゴシック" charset="-128"/>
              </a:rPr>
              <a:t>Presidente e componente di nuclei di valutazione</a:t>
            </a:r>
            <a:br>
              <a:rPr lang="it-IT" altLang="it-IT" sz="2400">
                <a:ea typeface="ＭＳ Ｐゴシック" charset="-128"/>
              </a:rPr>
            </a:br>
            <a:endParaRPr lang="it-IT" sz="2400"/>
          </a:p>
        </p:txBody>
      </p:sp>
      <p:sp>
        <p:nvSpPr>
          <p:cNvPr id="6" name="Segnaposto contenuto 5">
            <a:extLst>
              <a:ext uri="{FF2B5EF4-FFF2-40B4-BE49-F238E27FC236}">
                <a16:creationId xmlns:a16="http://schemas.microsoft.com/office/drawing/2014/main" id="{1D8B0832-1BC0-4383-B218-8E558644288E}"/>
              </a:ext>
            </a:extLst>
          </p:cNvPr>
          <p:cNvSpPr>
            <a:spLocks noGrp="1"/>
          </p:cNvSpPr>
          <p:nvPr>
            <p:ph idx="1"/>
          </p:nvPr>
        </p:nvSpPr>
        <p:spPr>
          <a:xfrm>
            <a:off x="1828800" y="219097"/>
            <a:ext cx="8534400" cy="1129004"/>
          </a:xfrm>
        </p:spPr>
        <p:txBody>
          <a:bodyPr/>
          <a:lstStyle/>
          <a:p>
            <a:pPr marL="0" indent="0" algn="ctr">
              <a:buNone/>
            </a:pPr>
            <a:endParaRPr lang="it-IT"/>
          </a:p>
        </p:txBody>
      </p:sp>
      <p:sp>
        <p:nvSpPr>
          <p:cNvPr id="3" name="Segnaposto piè di pagina 2">
            <a:extLst>
              <a:ext uri="{FF2B5EF4-FFF2-40B4-BE49-F238E27FC236}">
                <a16:creationId xmlns:a16="http://schemas.microsoft.com/office/drawing/2014/main" id="{D4A81082-207E-FC4F-A598-7FBF25A0E86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775F2D2-93DB-224F-A535-C9A16D1529E9}"/>
              </a:ext>
            </a:extLst>
          </p:cNvPr>
          <p:cNvSpPr>
            <a:spLocks noGrp="1"/>
          </p:cNvSpPr>
          <p:nvPr>
            <p:ph type="sldNum" sz="quarter" idx="12"/>
          </p:nvPr>
        </p:nvSpPr>
        <p:spPr>
          <a:xfrm rot="6382798">
            <a:off x="11349911" y="6479641"/>
            <a:ext cx="1142245" cy="669925"/>
          </a:xfrm>
        </p:spPr>
        <p:txBody>
          <a:bodyPr/>
          <a:lstStyle/>
          <a:p>
            <a:br>
              <a:rPr lang="it-IT"/>
            </a:br>
            <a:br>
              <a:rPr lang="it-IT"/>
            </a:br>
            <a:endParaRPr lang="it-IT"/>
          </a:p>
        </p:txBody>
      </p:sp>
    </p:spTree>
    <p:extLst>
      <p:ext uri="{BB962C8B-B14F-4D97-AF65-F5344CB8AC3E}">
        <p14:creationId xmlns:p14="http://schemas.microsoft.com/office/powerpoint/2010/main" val="1079961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A1F06C-3192-A8AC-33D2-8861CBED935E}"/>
              </a:ext>
            </a:extLst>
          </p:cNvPr>
          <p:cNvSpPr>
            <a:spLocks noGrp="1"/>
          </p:cNvSpPr>
          <p:nvPr>
            <p:ph type="title"/>
          </p:nvPr>
        </p:nvSpPr>
        <p:spPr/>
        <p:txBody>
          <a:bodyPr>
            <a:normAutofit/>
          </a:bodyPr>
          <a:lstStyle/>
          <a:p>
            <a:r>
              <a:rPr lang="it-IT">
                <a:solidFill>
                  <a:schemeClr val="bg1"/>
                </a:solidFill>
              </a:rPr>
              <a:t>Le risposte ai quesiti/2</a:t>
            </a:r>
          </a:p>
        </p:txBody>
      </p:sp>
      <p:sp>
        <p:nvSpPr>
          <p:cNvPr id="3" name="Segnaposto contenuto 2">
            <a:extLst>
              <a:ext uri="{FF2B5EF4-FFF2-40B4-BE49-F238E27FC236}">
                <a16:creationId xmlns:a16="http://schemas.microsoft.com/office/drawing/2014/main" id="{71522F3C-CA95-666F-5BBE-5C6966D256CC}"/>
              </a:ext>
            </a:extLst>
          </p:cNvPr>
          <p:cNvSpPr>
            <a:spLocks noGrp="1"/>
          </p:cNvSpPr>
          <p:nvPr>
            <p:ph idx="1"/>
          </p:nvPr>
        </p:nvSpPr>
        <p:spPr/>
        <p:txBody>
          <a:bodyPr>
            <a:normAutofit fontScale="92500" lnSpcReduction="20000"/>
          </a:bodyPr>
          <a:lstStyle/>
          <a:p>
            <a:r>
              <a:rPr lang="it-IT" sz="2400">
                <a:solidFill>
                  <a:schemeClr val="bg1"/>
                </a:solidFill>
              </a:rPr>
              <a:t>Per il 2025 la mobilità volontaria prima dei concorsi e degli scorrimenti è facoltativa</a:t>
            </a:r>
          </a:p>
          <a:p>
            <a:r>
              <a:rPr lang="it-IT" sz="2400">
                <a:solidFill>
                  <a:schemeClr val="bg1"/>
                </a:solidFill>
              </a:rPr>
              <a:t>Non vi sono conseguenze per il dipendente nel caso di risoluzione anticipata disposta dall’ente</a:t>
            </a:r>
          </a:p>
          <a:p>
            <a:r>
              <a:rPr lang="it-IT" sz="2400">
                <a:solidFill>
                  <a:schemeClr val="bg1"/>
                </a:solidFill>
              </a:rPr>
              <a:t>Dal 2026 riserva del 15% delle assunzioni programmate per gli enti indicati dalla legge</a:t>
            </a:r>
          </a:p>
          <a:p>
            <a:r>
              <a:rPr lang="it-IT" sz="2400">
                <a:solidFill>
                  <a:schemeClr val="bg1"/>
                </a:solidFill>
              </a:rPr>
              <a:t>Obbligo del comando previsto da leggi sospeso per i piccoli enti</a:t>
            </a:r>
          </a:p>
          <a:p>
            <a:r>
              <a:rPr lang="it-IT" sz="2400">
                <a:solidFill>
                  <a:schemeClr val="bg1"/>
                </a:solidFill>
              </a:rPr>
              <a:t>Le PA locali possono disporre le stabilizzazioni del personale assunto a tempo determinato per le politiche di coesione</a:t>
            </a:r>
          </a:p>
        </p:txBody>
      </p:sp>
      <p:sp>
        <p:nvSpPr>
          <p:cNvPr id="4" name="Segnaposto piè di pagina 3">
            <a:extLst>
              <a:ext uri="{FF2B5EF4-FFF2-40B4-BE49-F238E27FC236}">
                <a16:creationId xmlns:a16="http://schemas.microsoft.com/office/drawing/2014/main" id="{2A0B8EB0-3E72-D00A-424A-40928CCD15D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F394802-61F4-0329-4193-F0DC6450B232}"/>
              </a:ext>
            </a:extLst>
          </p:cNvPr>
          <p:cNvSpPr>
            <a:spLocks noGrp="1"/>
          </p:cNvSpPr>
          <p:nvPr>
            <p:ph type="sldNum" sz="quarter" idx="12"/>
          </p:nvPr>
        </p:nvSpPr>
        <p:spPr/>
        <p:txBody>
          <a:bodyPr/>
          <a:lstStyle/>
          <a:p>
            <a:fld id="{4FCD9B45-3AB8-468A-A7A0-E84A7F1C4A8B}" type="slidenum">
              <a:rPr lang="it-IT" smtClean="0"/>
              <a:t>20</a:t>
            </a:fld>
            <a:endParaRPr lang="it-IT"/>
          </a:p>
        </p:txBody>
      </p:sp>
    </p:spTree>
    <p:extLst>
      <p:ext uri="{BB962C8B-B14F-4D97-AF65-F5344CB8AC3E}">
        <p14:creationId xmlns:p14="http://schemas.microsoft.com/office/powerpoint/2010/main" val="11322063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F8004-5D85-CB40-A0E0-8FD0B94152E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7FFBE39-DCC2-E9B5-952D-CACA09451625}"/>
              </a:ext>
            </a:extLst>
          </p:cNvPr>
          <p:cNvSpPr>
            <a:spLocks noGrp="1"/>
          </p:cNvSpPr>
          <p:nvPr>
            <p:ph type="title"/>
          </p:nvPr>
        </p:nvSpPr>
        <p:spPr/>
        <p:txBody>
          <a:bodyPr>
            <a:normAutofit/>
          </a:bodyPr>
          <a:lstStyle/>
          <a:p>
            <a:r>
              <a:rPr lang="it-IT">
                <a:solidFill>
                  <a:schemeClr val="bg1"/>
                </a:solidFill>
              </a:rPr>
              <a:t>Le risposte ai quesiti/3</a:t>
            </a:r>
          </a:p>
        </p:txBody>
      </p:sp>
      <p:sp>
        <p:nvSpPr>
          <p:cNvPr id="3" name="Segnaposto contenuto 2">
            <a:extLst>
              <a:ext uri="{FF2B5EF4-FFF2-40B4-BE49-F238E27FC236}">
                <a16:creationId xmlns:a16="http://schemas.microsoft.com/office/drawing/2014/main" id="{294E8D1B-5ED5-DB96-8CE4-F976AB436FC4}"/>
              </a:ext>
            </a:extLst>
          </p:cNvPr>
          <p:cNvSpPr>
            <a:spLocks noGrp="1"/>
          </p:cNvSpPr>
          <p:nvPr>
            <p:ph idx="1"/>
          </p:nvPr>
        </p:nvSpPr>
        <p:spPr/>
        <p:txBody>
          <a:bodyPr>
            <a:normAutofit fontScale="92500" lnSpcReduction="10000"/>
          </a:bodyPr>
          <a:lstStyle/>
          <a:p>
            <a:r>
              <a:rPr lang="it-IT" sz="2400">
                <a:solidFill>
                  <a:schemeClr val="bg1"/>
                </a:solidFill>
              </a:rPr>
              <a:t>Per il calcolo del tabellare dei dipendenti considerare anche la indennità di vacanza contrattuale, non le progressioni economiche</a:t>
            </a:r>
          </a:p>
          <a:p>
            <a:r>
              <a:rPr lang="it-IT" sz="2400">
                <a:solidFill>
                  <a:schemeClr val="bg1"/>
                </a:solidFill>
              </a:rPr>
              <a:t>Nuovo tetto del salario accessorio applicabile dal 2025: ripartizione delle risorse in contrattazione</a:t>
            </a:r>
          </a:p>
          <a:p>
            <a:r>
              <a:rPr lang="it-IT" sz="2400">
                <a:solidFill>
                  <a:schemeClr val="bg1"/>
                </a:solidFill>
              </a:rPr>
              <a:t>Da chiarire la ripartizione dell’aumento del tetto del salario accessorio tra fondo e risorse per le EQ: a mio avviso scelta dell’ente</a:t>
            </a:r>
          </a:p>
          <a:p>
            <a:r>
              <a:rPr lang="it-IT" sz="2400">
                <a:solidFill>
                  <a:schemeClr val="bg1"/>
                </a:solidFill>
              </a:rPr>
              <a:t>Un ente con 17 dipendenti deve avere una categoria protetta</a:t>
            </a:r>
          </a:p>
        </p:txBody>
      </p:sp>
      <p:sp>
        <p:nvSpPr>
          <p:cNvPr id="4" name="Segnaposto piè di pagina 3">
            <a:extLst>
              <a:ext uri="{FF2B5EF4-FFF2-40B4-BE49-F238E27FC236}">
                <a16:creationId xmlns:a16="http://schemas.microsoft.com/office/drawing/2014/main" id="{6F8A30D8-5B95-7BA2-7483-14DC66DB50F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3864C2F-6F1A-EB8B-7888-AE10D0DABBC6}"/>
              </a:ext>
            </a:extLst>
          </p:cNvPr>
          <p:cNvSpPr>
            <a:spLocks noGrp="1"/>
          </p:cNvSpPr>
          <p:nvPr>
            <p:ph type="sldNum" sz="quarter" idx="12"/>
          </p:nvPr>
        </p:nvSpPr>
        <p:spPr/>
        <p:txBody>
          <a:bodyPr/>
          <a:lstStyle/>
          <a:p>
            <a:fld id="{4FCD9B45-3AB8-468A-A7A0-E84A7F1C4A8B}" type="slidenum">
              <a:rPr lang="it-IT" smtClean="0"/>
              <a:t>21</a:t>
            </a:fld>
            <a:endParaRPr lang="it-IT"/>
          </a:p>
        </p:txBody>
      </p:sp>
    </p:spTree>
    <p:extLst>
      <p:ext uri="{BB962C8B-B14F-4D97-AF65-F5344CB8AC3E}">
        <p14:creationId xmlns:p14="http://schemas.microsoft.com/office/powerpoint/2010/main" val="2255953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96B7A-739F-3E03-E240-BE1ABCB5215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E1F3C3E-9076-3853-84BC-00A939DAC734}"/>
              </a:ext>
            </a:extLst>
          </p:cNvPr>
          <p:cNvSpPr>
            <a:spLocks noGrp="1"/>
          </p:cNvSpPr>
          <p:nvPr>
            <p:ph type="title"/>
          </p:nvPr>
        </p:nvSpPr>
        <p:spPr/>
        <p:txBody>
          <a:bodyPr>
            <a:normAutofit/>
          </a:bodyPr>
          <a:lstStyle/>
          <a:p>
            <a:r>
              <a:rPr lang="it-IT">
                <a:solidFill>
                  <a:schemeClr val="bg1"/>
                </a:solidFill>
              </a:rPr>
              <a:t>Le risposte ai quesiti/4</a:t>
            </a:r>
          </a:p>
        </p:txBody>
      </p:sp>
      <p:sp>
        <p:nvSpPr>
          <p:cNvPr id="3" name="Segnaposto contenuto 2">
            <a:extLst>
              <a:ext uri="{FF2B5EF4-FFF2-40B4-BE49-F238E27FC236}">
                <a16:creationId xmlns:a16="http://schemas.microsoft.com/office/drawing/2014/main" id="{E76EE6C1-6E16-09B9-ABB9-FB4EA6647492}"/>
              </a:ext>
            </a:extLst>
          </p:cNvPr>
          <p:cNvSpPr>
            <a:spLocks noGrp="1"/>
          </p:cNvSpPr>
          <p:nvPr>
            <p:ph idx="1"/>
          </p:nvPr>
        </p:nvSpPr>
        <p:spPr/>
        <p:txBody>
          <a:bodyPr>
            <a:normAutofit lnSpcReduction="10000"/>
          </a:bodyPr>
          <a:lstStyle/>
          <a:p>
            <a:r>
              <a:rPr lang="it-IT" sz="2400">
                <a:solidFill>
                  <a:schemeClr val="bg1"/>
                </a:solidFill>
              </a:rPr>
              <a:t>La cessazione in mobilità volontaria può essere coperta con una delle procedure assunzionali</a:t>
            </a:r>
          </a:p>
          <a:p>
            <a:r>
              <a:rPr lang="it-IT" sz="2400">
                <a:solidFill>
                  <a:schemeClr val="bg1"/>
                </a:solidFill>
              </a:rPr>
              <a:t>Non ci sono novità sul CCNL funzioni locali 2022/2024</a:t>
            </a:r>
          </a:p>
          <a:p>
            <a:r>
              <a:rPr lang="it-IT" sz="2400">
                <a:solidFill>
                  <a:schemeClr val="bg1"/>
                </a:solidFill>
              </a:rPr>
              <a:t>Stabilizzazione come riserva per gli assunti ex articolo 110 nel tetto del 50% e solo se già dipendenti dell’ente</a:t>
            </a:r>
          </a:p>
          <a:p>
            <a:r>
              <a:rPr lang="it-IT" sz="2400">
                <a:solidFill>
                  <a:schemeClr val="bg1"/>
                </a:solidFill>
              </a:rPr>
              <a:t>La stabilizzazione degli assunti con l’albo di idonei ex articolo 3, comma 5, dl 44/2023 se le assunzioni sono state effettuate con procedure concorsuali conformi ai principi di cui all’articolo 35 del d.lgs. n. 165/2001</a:t>
            </a:r>
          </a:p>
        </p:txBody>
      </p:sp>
      <p:sp>
        <p:nvSpPr>
          <p:cNvPr id="4" name="Segnaposto piè di pagina 3">
            <a:extLst>
              <a:ext uri="{FF2B5EF4-FFF2-40B4-BE49-F238E27FC236}">
                <a16:creationId xmlns:a16="http://schemas.microsoft.com/office/drawing/2014/main" id="{FB997AA3-C31B-511B-1AA8-06F139F1B36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0F6576A-6D7E-1641-C0EF-CDA54E7D702B}"/>
              </a:ext>
            </a:extLst>
          </p:cNvPr>
          <p:cNvSpPr>
            <a:spLocks noGrp="1"/>
          </p:cNvSpPr>
          <p:nvPr>
            <p:ph type="sldNum" sz="quarter" idx="12"/>
          </p:nvPr>
        </p:nvSpPr>
        <p:spPr/>
        <p:txBody>
          <a:bodyPr/>
          <a:lstStyle/>
          <a:p>
            <a:fld id="{4FCD9B45-3AB8-468A-A7A0-E84A7F1C4A8B}" type="slidenum">
              <a:rPr lang="it-IT" smtClean="0"/>
              <a:t>22</a:t>
            </a:fld>
            <a:endParaRPr lang="it-IT"/>
          </a:p>
        </p:txBody>
      </p:sp>
    </p:spTree>
    <p:extLst>
      <p:ext uri="{BB962C8B-B14F-4D97-AF65-F5344CB8AC3E}">
        <p14:creationId xmlns:p14="http://schemas.microsoft.com/office/powerpoint/2010/main" val="3291515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B6E419-63AA-F643-BC5A-B470AEC0D4AB}"/>
              </a:ext>
            </a:extLst>
          </p:cNvPr>
          <p:cNvSpPr>
            <a:spLocks noGrp="1"/>
          </p:cNvSpPr>
          <p:nvPr>
            <p:ph type="title"/>
          </p:nvPr>
        </p:nvSpPr>
        <p:spPr>
          <a:xfrm>
            <a:off x="394280" y="4301067"/>
            <a:ext cx="8534400" cy="1507067"/>
          </a:xfrm>
        </p:spPr>
        <p:txBody>
          <a:bodyPr>
            <a:normAutofit/>
          </a:bodyPr>
          <a:lstStyle/>
          <a:p>
            <a:pPr algn="ctr"/>
            <a:r>
              <a:rPr lang="it-IT">
                <a:solidFill>
                  <a:schemeClr val="bg1"/>
                </a:solidFill>
              </a:rPr>
              <a:t>IL DECRETO 25/2025 e la legge di conversione</a:t>
            </a:r>
          </a:p>
        </p:txBody>
      </p:sp>
      <p:sp>
        <p:nvSpPr>
          <p:cNvPr id="3" name="Segnaposto contenuto 2">
            <a:extLst>
              <a:ext uri="{FF2B5EF4-FFF2-40B4-BE49-F238E27FC236}">
                <a16:creationId xmlns:a16="http://schemas.microsoft.com/office/drawing/2014/main" id="{F951170A-3B44-4348-802E-5F4AAFB58B40}"/>
              </a:ext>
            </a:extLst>
          </p:cNvPr>
          <p:cNvSpPr>
            <a:spLocks noGrp="1"/>
          </p:cNvSpPr>
          <p:nvPr>
            <p:ph idx="1"/>
          </p:nvPr>
        </p:nvSpPr>
        <p:spPr>
          <a:xfrm>
            <a:off x="956320" y="536364"/>
            <a:ext cx="8667740" cy="3921336"/>
          </a:xfrm>
        </p:spPr>
        <p:txBody>
          <a:bodyPr>
            <a:noAutofit/>
          </a:bodyPr>
          <a:lstStyle/>
          <a:p>
            <a:r>
              <a:rPr lang="it-IT" sz="1400">
                <a:solidFill>
                  <a:schemeClr val="bg1"/>
                </a:solidFill>
              </a:rPr>
              <a:t>Mobilità volontaria, concorsi unici, allungamento della validità delle graduatorie degli enti locali, stabilizzazione di precari, assunzione giovani informatici: disposizioni per il rafforzamento delle PA, sospensione delle norme cd taglia idonei, modalità di svolgimento dei concorsi, scorrimento graduatorie, superamento del tetto del salario accessorio, possibilità di collocamento in quiescenza, razionalizzazione disposizioni inabilità, inconferibilità incarichi dirigenziali, incandidabilità, assenze per il Covid; molte misure particolari </a:t>
            </a:r>
          </a:p>
          <a:p>
            <a:r>
              <a:rPr lang="it-IT" sz="1400">
                <a:solidFill>
                  <a:schemeClr val="bg1"/>
                </a:solidFill>
              </a:rPr>
              <a:t>Dichiarazione del Ministro per la PA: «Raggiunto l’</a:t>
            </a:r>
            <a:r>
              <a:rPr lang="it-IT" sz="1400" b="0" i="0" u="none" strike="noStrike">
                <a:solidFill>
                  <a:srgbClr val="191919"/>
                </a:solidFill>
                <a:effectLst/>
              </a:rPr>
              <a:t>obiettivo di affrontare in maniera organica alcune criticità del sistema pubblico. Impegno concreto del governo verso le persone che sono il cuore pulsante della Pubblica amministrazione. Le nuove norme incideranno, tra le altre cose, sul sistema di reclutamento, sul rafforzamento dei processi di formazione, ma anche, e soprattutto, sulle funzionalità degli enti locali. L’obiettivo è quello di costruire una macchina amministrativa sempre più efficiente e pronta ad affrontare con rinnovate competenze le sfide del contesto europeo. Siamo intervenuti sulla gestione, l’organizzazione e il personale di diversi ambiti. L’intento è quello di restituire al Paese un’Amministrazione pubblica in grado non solo di rispondere al cambiamento, ma di anticiparlo e guidarlo. Ci stiamo lavorando e continueremo a farlo. Lo dobbiamo ai nostri utenti, cittadini e imprese, ma lo dobbiamo anche a coloro che ogni giorno, con impegno e passione, lavorano all’interno degli uffici pubblici. Ognuno di loro ha bisogno di risposte certe e tempestive che abbiamo intenzione di dare»</a:t>
            </a:r>
            <a:endParaRPr lang="it-IT" sz="1400">
              <a:solidFill>
                <a:schemeClr val="bg1"/>
              </a:solidFill>
            </a:endParaRPr>
          </a:p>
        </p:txBody>
      </p:sp>
      <p:sp>
        <p:nvSpPr>
          <p:cNvPr id="4" name="Segnaposto piè di pagina 3">
            <a:extLst>
              <a:ext uri="{FF2B5EF4-FFF2-40B4-BE49-F238E27FC236}">
                <a16:creationId xmlns:a16="http://schemas.microsoft.com/office/drawing/2014/main" id="{033CA729-CBA5-3247-A8E6-E319EF9E9CE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402E376-0A58-7446-BF40-5EB225181463}"/>
              </a:ext>
            </a:extLst>
          </p:cNvPr>
          <p:cNvSpPr>
            <a:spLocks noGrp="1"/>
          </p:cNvSpPr>
          <p:nvPr>
            <p:ph type="sldNum" sz="quarter" idx="12"/>
          </p:nvPr>
        </p:nvSpPr>
        <p:spPr/>
        <p:txBody>
          <a:bodyPr/>
          <a:lstStyle/>
          <a:p>
            <a:fld id="{4FCD9B45-3AB8-468A-A7A0-E84A7F1C4A8B}" type="slidenum">
              <a:rPr lang="it-IT" smtClean="0"/>
              <a:t>3</a:t>
            </a:fld>
            <a:endParaRPr lang="it-IT"/>
          </a:p>
        </p:txBody>
      </p:sp>
    </p:spTree>
    <p:extLst>
      <p:ext uri="{BB962C8B-B14F-4D97-AF65-F5344CB8AC3E}">
        <p14:creationId xmlns:p14="http://schemas.microsoft.com/office/powerpoint/2010/main" val="1273800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5BB51-8874-2970-E793-0CF7A2F232A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DBB94B6-55A9-C09E-719D-1B3720B031E5}"/>
              </a:ext>
            </a:extLst>
          </p:cNvPr>
          <p:cNvSpPr>
            <a:spLocks noGrp="1"/>
          </p:cNvSpPr>
          <p:nvPr>
            <p:ph type="title"/>
          </p:nvPr>
        </p:nvSpPr>
        <p:spPr>
          <a:xfrm>
            <a:off x="394280" y="4301067"/>
            <a:ext cx="8534400" cy="1507067"/>
          </a:xfrm>
        </p:spPr>
        <p:txBody>
          <a:bodyPr>
            <a:normAutofit/>
          </a:bodyPr>
          <a:lstStyle/>
          <a:p>
            <a:r>
              <a:rPr lang="it-IT">
                <a:solidFill>
                  <a:schemeClr val="bg1"/>
                </a:solidFill>
              </a:rPr>
              <a:t>L’ATTRATTIVITA’ DELLE PA VERSO I GIOVANI</a:t>
            </a:r>
          </a:p>
        </p:txBody>
      </p:sp>
      <p:sp>
        <p:nvSpPr>
          <p:cNvPr id="3" name="Segnaposto contenuto 2">
            <a:extLst>
              <a:ext uri="{FF2B5EF4-FFF2-40B4-BE49-F238E27FC236}">
                <a16:creationId xmlns:a16="http://schemas.microsoft.com/office/drawing/2014/main" id="{4C3527C3-B93B-2A6C-749B-2F43412B74AB}"/>
              </a:ext>
            </a:extLst>
          </p:cNvPr>
          <p:cNvSpPr>
            <a:spLocks noGrp="1"/>
          </p:cNvSpPr>
          <p:nvPr>
            <p:ph idx="1"/>
          </p:nvPr>
        </p:nvSpPr>
        <p:spPr>
          <a:xfrm>
            <a:off x="684212" y="379731"/>
            <a:ext cx="8667740" cy="3921336"/>
          </a:xfrm>
        </p:spPr>
        <p:txBody>
          <a:bodyPr>
            <a:noAutofit/>
          </a:bodyPr>
          <a:lstStyle/>
          <a:p>
            <a:r>
              <a:rPr lang="it-IT" sz="1600">
                <a:solidFill>
                  <a:schemeClr val="bg1"/>
                </a:solidFill>
                <a:ea typeface="Aptos" panose="020B0004020202020204" pitchFamily="34" charset="0"/>
                <a:cs typeface="Times LT Std"/>
              </a:rPr>
              <a:t>Destinazione </a:t>
            </a:r>
            <a:r>
              <a:rPr lang="it-IT" sz="1600">
                <a:solidFill>
                  <a:schemeClr val="bg1"/>
                </a:solidFill>
                <a:effectLst/>
                <a:ea typeface="Aptos" panose="020B0004020202020204" pitchFamily="34" charset="0"/>
                <a:cs typeface="Times LT Std"/>
              </a:rPr>
              <a:t>fino al 15% delle capacità assunzionali di enti locali e regioni al reclutamento di giovani in possesso del diploma di specializzazione per le tecnologie </a:t>
            </a:r>
            <a:r>
              <a:rPr lang="it-IT" sz="1600" kern="100">
                <a:solidFill>
                  <a:schemeClr val="bg1"/>
                </a:solidFill>
                <a:effectLst/>
                <a:ea typeface="Aptos" panose="020B0004020202020204" pitchFamily="34" charset="0"/>
                <a:cs typeface="Times New Roman" panose="02020603050405020304" pitchFamily="18" charset="0"/>
              </a:rPr>
              <a:t>applicate o del diploma di specializzazione superiore per le tecnologie applicate rilasciato dagli ITS o dei diplomi di cui al DPCM 25 gennaio 2009, ove strettamente conferenti ai profili tecnici banditi. Queste assunzioni a tempo determinato, in caso di valutazione positiva, sono trasformati a tempo indeterminato. </a:t>
            </a:r>
            <a:r>
              <a:rPr lang="it-IT" sz="1600" kern="100">
                <a:solidFill>
                  <a:schemeClr val="bg1"/>
                </a:solidFill>
                <a:ea typeface="Aptos" panose="020B0004020202020204" pitchFamily="34" charset="0"/>
                <a:cs typeface="Times New Roman" panose="02020603050405020304" pitchFamily="18" charset="0"/>
              </a:rPr>
              <a:t>A</a:t>
            </a:r>
            <a:r>
              <a:rPr lang="it-IT" sz="1600" kern="100">
                <a:solidFill>
                  <a:schemeClr val="bg1"/>
                </a:solidFill>
                <a:effectLst/>
                <a:ea typeface="Aptos" panose="020B0004020202020204" pitchFamily="34" charset="0"/>
                <a:cs typeface="Times New Roman" panose="02020603050405020304" pitchFamily="18" charset="0"/>
              </a:rPr>
              <a:t>pplicazione del progetto della Funzione Pubblica “PA 110 e lode”.</a:t>
            </a:r>
          </a:p>
          <a:p>
            <a:r>
              <a:rPr lang="it-IT" sz="1600">
                <a:solidFill>
                  <a:schemeClr val="bg1"/>
                </a:solidFill>
                <a:effectLst/>
                <a:ea typeface="Aptos" panose="020B0004020202020204" pitchFamily="34" charset="0"/>
                <a:cs typeface="Times New Roman" panose="02020603050405020304" pitchFamily="18" charset="0"/>
              </a:rPr>
              <a:t>I giovani, ex DL n. 44/2023, possono essere assunti con contratto di formazione e lavoro nell’area dei funzionari se sono iscritti almeno al terzo anno di università e sono in regola con gli esami. Occorre essere in possesso dei requisiti alla data di scadenza del termine per la presentazione delle domande. Possono essere assunti anche i laureati che hanno 24 anni di età</a:t>
            </a:r>
            <a:endParaRPr lang="it-IT" sz="1600">
              <a:solidFill>
                <a:schemeClr val="bg1"/>
              </a:solidFill>
              <a:ea typeface="Aptos" panose="020B0004020202020204" pitchFamily="34" charset="0"/>
              <a:cs typeface="Times New Roman" panose="02020603050405020304" pitchFamily="18" charset="0"/>
            </a:endParaRPr>
          </a:p>
          <a:p>
            <a:r>
              <a:rPr lang="it-IT" sz="1600">
                <a:solidFill>
                  <a:schemeClr val="bg1"/>
                </a:solidFill>
                <a:effectLst/>
                <a:ea typeface="Aptos" panose="020B0004020202020204" pitchFamily="34" charset="0"/>
                <a:cs typeface="Times New Roman" panose="02020603050405020304" pitchFamily="18" charset="0"/>
              </a:rPr>
              <a:t>Le PA possono individuare tra i propri dipendenti e tra quelli da assumere la figura professionale del </a:t>
            </a:r>
            <a:r>
              <a:rPr lang="it-IT" sz="1600" err="1">
                <a:solidFill>
                  <a:schemeClr val="bg1"/>
                </a:solidFill>
                <a:effectLst/>
                <a:ea typeface="Aptos" panose="020B0004020202020204" pitchFamily="34" charset="0"/>
                <a:cs typeface="Times New Roman" panose="02020603050405020304" pitchFamily="18" charset="0"/>
              </a:rPr>
              <a:t>socialmedia</a:t>
            </a:r>
            <a:r>
              <a:rPr lang="it-IT" sz="1600">
                <a:solidFill>
                  <a:schemeClr val="bg1"/>
                </a:solidFill>
                <a:effectLst/>
                <a:ea typeface="Aptos" panose="020B0004020202020204" pitchFamily="34" charset="0"/>
                <a:cs typeface="Times New Roman" panose="02020603050405020304" pitchFamily="18" charset="0"/>
              </a:rPr>
              <a:t> e </a:t>
            </a:r>
            <a:r>
              <a:rPr lang="it-IT" sz="1600" err="1">
                <a:solidFill>
                  <a:schemeClr val="bg1"/>
                </a:solidFill>
                <a:effectLst/>
                <a:ea typeface="Aptos" panose="020B0004020202020204" pitchFamily="34" charset="0"/>
                <a:cs typeface="Times New Roman" panose="02020603050405020304" pitchFamily="18" charset="0"/>
              </a:rPr>
              <a:t>digital</a:t>
            </a:r>
            <a:r>
              <a:rPr lang="it-IT" sz="1600">
                <a:solidFill>
                  <a:schemeClr val="bg1"/>
                </a:solidFill>
                <a:effectLst/>
                <a:ea typeface="Aptos" panose="020B0004020202020204" pitchFamily="34" charset="0"/>
                <a:cs typeface="Times New Roman" panose="02020603050405020304" pitchFamily="18" charset="0"/>
              </a:rPr>
              <a:t> manager </a:t>
            </a:r>
          </a:p>
          <a:p>
            <a:r>
              <a:rPr lang="it-IT" sz="1600">
                <a:solidFill>
                  <a:schemeClr val="bg1"/>
                </a:solidFill>
                <a:effectLst/>
                <a:ea typeface="Aptos" panose="020B0004020202020204" pitchFamily="34" charset="0"/>
                <a:cs typeface="Times New Roman" panose="02020603050405020304" pitchFamily="18" charset="0"/>
              </a:rPr>
              <a:t>Nel PIAO occorre introdurre una sottosezione dedicata al fabbisogno di personale per la transizione digitale e la sicurezza informatica</a:t>
            </a:r>
            <a:r>
              <a:rPr lang="it-IT" sz="1600">
                <a:solidFill>
                  <a:schemeClr val="bg1"/>
                </a:solidFill>
                <a:effectLst/>
              </a:rPr>
              <a:t> </a:t>
            </a:r>
            <a:endParaRPr lang="it-IT" sz="1600">
              <a:solidFill>
                <a:schemeClr val="bg1"/>
              </a:solidFill>
            </a:endParaRPr>
          </a:p>
        </p:txBody>
      </p:sp>
      <p:sp>
        <p:nvSpPr>
          <p:cNvPr id="4" name="Segnaposto piè di pagina 3">
            <a:extLst>
              <a:ext uri="{FF2B5EF4-FFF2-40B4-BE49-F238E27FC236}">
                <a16:creationId xmlns:a16="http://schemas.microsoft.com/office/drawing/2014/main" id="{8D7E8877-27CD-E0A1-A45A-437BABAFC4F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DB3691B-97CF-8F4D-37E7-7397B558607E}"/>
              </a:ext>
            </a:extLst>
          </p:cNvPr>
          <p:cNvSpPr>
            <a:spLocks noGrp="1"/>
          </p:cNvSpPr>
          <p:nvPr>
            <p:ph type="sldNum" sz="quarter" idx="12"/>
          </p:nvPr>
        </p:nvSpPr>
        <p:spPr/>
        <p:txBody>
          <a:bodyPr/>
          <a:lstStyle/>
          <a:p>
            <a:fld id="{4FCD9B45-3AB8-468A-A7A0-E84A7F1C4A8B}" type="slidenum">
              <a:rPr lang="it-IT" smtClean="0"/>
              <a:t>4</a:t>
            </a:fld>
            <a:endParaRPr lang="it-IT"/>
          </a:p>
        </p:txBody>
      </p:sp>
    </p:spTree>
    <p:extLst>
      <p:ext uri="{BB962C8B-B14F-4D97-AF65-F5344CB8AC3E}">
        <p14:creationId xmlns:p14="http://schemas.microsoft.com/office/powerpoint/2010/main" val="1213483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B6E419-63AA-F643-BC5A-B470AEC0D4AB}"/>
              </a:ext>
            </a:extLst>
          </p:cNvPr>
          <p:cNvSpPr>
            <a:spLocks noGrp="1"/>
          </p:cNvSpPr>
          <p:nvPr>
            <p:ph type="title"/>
          </p:nvPr>
        </p:nvSpPr>
        <p:spPr>
          <a:xfrm>
            <a:off x="394280" y="4301067"/>
            <a:ext cx="8534400" cy="1507067"/>
          </a:xfrm>
        </p:spPr>
        <p:txBody>
          <a:bodyPr>
            <a:normAutofit/>
          </a:bodyPr>
          <a:lstStyle/>
          <a:p>
            <a:r>
              <a:rPr lang="it-IT">
                <a:solidFill>
                  <a:schemeClr val="bg1"/>
                </a:solidFill>
              </a:rPr>
              <a:t>Le stabilizzazioni</a:t>
            </a:r>
          </a:p>
        </p:txBody>
      </p:sp>
      <p:sp>
        <p:nvSpPr>
          <p:cNvPr id="3" name="Segnaposto contenuto 2">
            <a:extLst>
              <a:ext uri="{FF2B5EF4-FFF2-40B4-BE49-F238E27FC236}">
                <a16:creationId xmlns:a16="http://schemas.microsoft.com/office/drawing/2014/main" id="{F951170A-3B44-4348-802E-5F4AAFB58B40}"/>
              </a:ext>
            </a:extLst>
          </p:cNvPr>
          <p:cNvSpPr>
            <a:spLocks noGrp="1"/>
          </p:cNvSpPr>
          <p:nvPr>
            <p:ph idx="1"/>
          </p:nvPr>
        </p:nvSpPr>
        <p:spPr>
          <a:xfrm>
            <a:off x="684212" y="749299"/>
            <a:ext cx="8534400" cy="3615267"/>
          </a:xfrm>
        </p:spPr>
        <p:txBody>
          <a:bodyPr>
            <a:noAutofit/>
          </a:bodyPr>
          <a:lstStyle/>
          <a:p>
            <a:r>
              <a:rPr lang="it-IT" sz="1800">
                <a:solidFill>
                  <a:schemeClr val="bg1"/>
                </a:solidFill>
                <a:effectLst/>
                <a:ea typeface="Aptos" panose="020B0004020202020204" pitchFamily="34" charset="0"/>
                <a:cs typeface="Times New Roman" panose="02020603050405020304" pitchFamily="18" charset="0"/>
              </a:rPr>
              <a:t>Il termine per la maturazione della anzianità triennale richiesta per la stabilizzazione diretta degli assistenti sociali dei comuni di cui all’articolo 20, comma 1, lettera c), è spostato al 31 dicembre 2025</a:t>
            </a:r>
            <a:r>
              <a:rPr lang="it-IT" sz="1800">
                <a:solidFill>
                  <a:schemeClr val="bg1"/>
                </a:solidFill>
                <a:effectLst/>
              </a:rPr>
              <a:t> </a:t>
            </a:r>
          </a:p>
          <a:p>
            <a:r>
              <a:rPr lang="it-IT" sz="1800">
                <a:solidFill>
                  <a:schemeClr val="bg1"/>
                </a:solidFill>
                <a:effectLst/>
                <a:ea typeface="Aptos" panose="020B0004020202020204" pitchFamily="34" charset="0"/>
                <a:cs typeface="Times New Roman" panose="02020603050405020304" pitchFamily="18" charset="0"/>
              </a:rPr>
              <a:t>La riserva del 40% per gli assunti per l’attuazione dei progetti PNRR è esclusa per l’assunzione di dirigenti</a:t>
            </a:r>
            <a:r>
              <a:rPr lang="it-IT" sz="1800">
                <a:solidFill>
                  <a:schemeClr val="bg1"/>
                </a:solidFill>
                <a:effectLst/>
              </a:rPr>
              <a:t> </a:t>
            </a:r>
            <a:endParaRPr lang="it-IT" sz="1800">
              <a:solidFill>
                <a:schemeClr val="bg1"/>
              </a:solidFill>
            </a:endParaRPr>
          </a:p>
          <a:p>
            <a:r>
              <a:rPr lang="it-IT" sz="1800">
                <a:solidFill>
                  <a:schemeClr val="bg1"/>
                </a:solidFill>
                <a:effectLst/>
                <a:ea typeface="Aptos" panose="020B0004020202020204" pitchFamily="34" charset="0"/>
                <a:cs typeface="Times New Roman" panose="02020603050405020304" pitchFamily="18" charset="0"/>
              </a:rPr>
              <a:t>Conclusione delle procedure di stabilizzazione di LSU nelle regioni dell’Italia meridionale entro il 2025</a:t>
            </a:r>
            <a:r>
              <a:rPr lang="it-IT" sz="1800">
                <a:solidFill>
                  <a:schemeClr val="bg1"/>
                </a:solidFill>
                <a:effectLst/>
              </a:rPr>
              <a:t> </a:t>
            </a:r>
          </a:p>
          <a:p>
            <a:r>
              <a:rPr lang="it-IT" sz="1800">
                <a:solidFill>
                  <a:schemeClr val="bg1"/>
                </a:solidFill>
                <a:effectLst/>
                <a:ea typeface="Aptos" panose="020B0004020202020204" pitchFamily="34" charset="0"/>
                <a:cs typeface="Times New Roman" panose="02020603050405020304" pitchFamily="18" charset="0"/>
              </a:rPr>
              <a:t>Le regioni possono stabilizzare i funzionari che utilizzano e che sono stati assunti dal Ministero dell’ambiente</a:t>
            </a:r>
          </a:p>
          <a:p>
            <a:r>
              <a:rPr lang="it-IT" sz="1800">
                <a:solidFill>
                  <a:schemeClr val="bg1"/>
                </a:solidFill>
                <a:cs typeface="Times New Roman" panose="02020603050405020304" pitchFamily="18" charset="0"/>
              </a:rPr>
              <a:t>Le stabilizzazioni di cui al dl n. 75/2023 degli assunti ex articolo 110 TUEL possibili solo se dipendenti dello stesso ente in aspettativa</a:t>
            </a:r>
            <a:endParaRPr lang="it-IT" sz="1800">
              <a:solidFill>
                <a:schemeClr val="bg1"/>
              </a:solidFill>
              <a:effectLst/>
            </a:endParaRPr>
          </a:p>
        </p:txBody>
      </p:sp>
      <p:sp>
        <p:nvSpPr>
          <p:cNvPr id="4" name="Segnaposto piè di pagina 3">
            <a:extLst>
              <a:ext uri="{FF2B5EF4-FFF2-40B4-BE49-F238E27FC236}">
                <a16:creationId xmlns:a16="http://schemas.microsoft.com/office/drawing/2014/main" id="{033CA729-CBA5-3247-A8E6-E319EF9E9CE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402E376-0A58-7446-BF40-5EB225181463}"/>
              </a:ext>
            </a:extLst>
          </p:cNvPr>
          <p:cNvSpPr>
            <a:spLocks noGrp="1"/>
          </p:cNvSpPr>
          <p:nvPr>
            <p:ph type="sldNum" sz="quarter" idx="12"/>
          </p:nvPr>
        </p:nvSpPr>
        <p:spPr/>
        <p:txBody>
          <a:bodyPr/>
          <a:lstStyle/>
          <a:p>
            <a:fld id="{4FCD9B45-3AB8-468A-A7A0-E84A7F1C4A8B}" type="slidenum">
              <a:rPr lang="it-IT" smtClean="0"/>
              <a:t>5</a:t>
            </a:fld>
            <a:endParaRPr lang="it-IT"/>
          </a:p>
        </p:txBody>
      </p:sp>
    </p:spTree>
    <p:extLst>
      <p:ext uri="{BB962C8B-B14F-4D97-AF65-F5344CB8AC3E}">
        <p14:creationId xmlns:p14="http://schemas.microsoft.com/office/powerpoint/2010/main" val="1954131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5A4E3E-6226-C4DA-1859-4D28082845A7}"/>
              </a:ext>
            </a:extLst>
          </p:cNvPr>
          <p:cNvSpPr>
            <a:spLocks noGrp="1"/>
          </p:cNvSpPr>
          <p:nvPr>
            <p:ph type="title"/>
          </p:nvPr>
        </p:nvSpPr>
        <p:spPr/>
        <p:txBody>
          <a:bodyPr/>
          <a:lstStyle/>
          <a:p>
            <a:r>
              <a:rPr lang="it-IT">
                <a:solidFill>
                  <a:schemeClr val="bg1"/>
                </a:solidFill>
              </a:rPr>
              <a:t>La </a:t>
            </a:r>
            <a:r>
              <a:rPr lang="it-IT" err="1">
                <a:solidFill>
                  <a:schemeClr val="bg1"/>
                </a:solidFill>
              </a:rPr>
              <a:t>mobilita’</a:t>
            </a:r>
            <a:r>
              <a:rPr lang="it-IT">
                <a:solidFill>
                  <a:schemeClr val="bg1"/>
                </a:solidFill>
              </a:rPr>
              <a:t> volontaria</a:t>
            </a:r>
          </a:p>
        </p:txBody>
      </p:sp>
      <p:sp>
        <p:nvSpPr>
          <p:cNvPr id="3" name="Segnaposto contenuto 2">
            <a:extLst>
              <a:ext uri="{FF2B5EF4-FFF2-40B4-BE49-F238E27FC236}">
                <a16:creationId xmlns:a16="http://schemas.microsoft.com/office/drawing/2014/main" id="{AF94938F-25EA-8C25-C60C-B78C42156F08}"/>
              </a:ext>
            </a:extLst>
          </p:cNvPr>
          <p:cNvSpPr>
            <a:spLocks noGrp="1"/>
          </p:cNvSpPr>
          <p:nvPr>
            <p:ph idx="1"/>
          </p:nvPr>
        </p:nvSpPr>
        <p:spPr>
          <a:xfrm>
            <a:off x="671512" y="685800"/>
            <a:ext cx="8534400" cy="3615267"/>
          </a:xfrm>
        </p:spPr>
        <p:txBody>
          <a:bodyPr>
            <a:noAutofit/>
          </a:bodyPr>
          <a:lstStyle/>
          <a:p>
            <a:r>
              <a:rPr lang="it-IT" sz="1400">
                <a:solidFill>
                  <a:schemeClr val="bg1"/>
                </a:solidFill>
                <a:effectLst/>
                <a:ea typeface="Aptos" panose="020B0004020202020204" pitchFamily="34" charset="0"/>
                <a:cs typeface="Times New Roman" panose="02020603050405020304" pitchFamily="18" charset="0"/>
              </a:rPr>
              <a:t>Dal 2026 le PA, esclusi gli enti locali con un numero di dipendenti a tempo indeterminato non superiore a 50, destinano alla mobilità volontaria almeno il 15% delle facoltà assunzionali impegnate nell’anno se sono previste almeno 10 assunzioni; in via prioritaria immissione dei dipendenti di altre PA, in comando da almeno 12 mesi e con una valutazione pienamente positiva che presentano domanda e con esclusione del personale comandato presso gli uffici di diretta collaborazione e dell’assessorato regionale alla sanità. In caso di mancata attivazione entro l'anno di riferimento, le facoltà assunzionali autorizzate per l'anno successivo sono ridotte del 15% e i comandi cessano allo scadere del termine di </a:t>
            </a:r>
            <a:r>
              <a:rPr lang="it-IT" sz="1400">
                <a:solidFill>
                  <a:schemeClr val="bg1"/>
                </a:solidFill>
                <a:ea typeface="Aptos" panose="020B0004020202020204" pitchFamily="34" charset="0"/>
                <a:cs typeface="Times New Roman" panose="02020603050405020304" pitchFamily="18" charset="0"/>
              </a:rPr>
              <a:t>6 </a:t>
            </a:r>
            <a:r>
              <a:rPr lang="it-IT" sz="1400">
                <a:solidFill>
                  <a:schemeClr val="bg1"/>
                </a:solidFill>
                <a:effectLst/>
                <a:ea typeface="Aptos" panose="020B0004020202020204" pitchFamily="34" charset="0"/>
                <a:cs typeface="Times New Roman" panose="02020603050405020304" pitchFamily="18" charset="0"/>
              </a:rPr>
              <a:t>mesi dall'avvio delle procedure concorsuali e non possono essere riattivati per 18 mesi, nemmeno per personale diverso. In caso di mancata presentazione della domanda, cessazione dal comando alla naturale scadenza divieto di comando anche presso altra PA </a:t>
            </a:r>
            <a:r>
              <a:rPr lang="it-IT" sz="1400">
                <a:solidFill>
                  <a:schemeClr val="bg1"/>
                </a:solidFill>
                <a:ea typeface="Aptos" panose="020B0004020202020204" pitchFamily="34" charset="0"/>
                <a:cs typeface="Times New Roman" panose="02020603050405020304" pitchFamily="18" charset="0"/>
              </a:rPr>
              <a:t>per</a:t>
            </a:r>
            <a:r>
              <a:rPr lang="it-IT" sz="1400">
                <a:solidFill>
                  <a:schemeClr val="bg1"/>
                </a:solidFill>
                <a:effectLst/>
                <a:ea typeface="Aptos" panose="020B0004020202020204" pitchFamily="34" charset="0"/>
                <a:cs typeface="Times New Roman" panose="02020603050405020304" pitchFamily="18" charset="0"/>
              </a:rPr>
              <a:t> 18 mesi. Gli inquadramenti possono essere disposti anche se la vacanza sia presente in area diversa da quella di inquadramento assicurando la necessaria neutralità finanziaria, previa rimodulazione della dotazione organica da inserire nella sezione del PIAO relativa alla programmazione triennale dei fabbisogni di personale. Queste immissioni avvengono per tutte le PA previa valutazione comparativa dei titoli di studio e di servizio</a:t>
            </a:r>
            <a:r>
              <a:rPr lang="it-IT" sz="1400">
                <a:solidFill>
                  <a:schemeClr val="bg1"/>
                </a:solidFill>
                <a:effectLst/>
              </a:rPr>
              <a:t> </a:t>
            </a:r>
            <a:endParaRPr lang="it-IT" sz="1400">
              <a:solidFill>
                <a:schemeClr val="bg1"/>
              </a:solidFill>
            </a:endParaRPr>
          </a:p>
        </p:txBody>
      </p:sp>
      <p:sp>
        <p:nvSpPr>
          <p:cNvPr id="4" name="Segnaposto piè di pagina 3">
            <a:extLst>
              <a:ext uri="{FF2B5EF4-FFF2-40B4-BE49-F238E27FC236}">
                <a16:creationId xmlns:a16="http://schemas.microsoft.com/office/drawing/2014/main" id="{F6A694F9-DE7A-6F31-AF0D-3E2AAFB8C4A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C34C103-7E4B-2D16-3EE5-86F31817BB90}"/>
              </a:ext>
            </a:extLst>
          </p:cNvPr>
          <p:cNvSpPr>
            <a:spLocks noGrp="1"/>
          </p:cNvSpPr>
          <p:nvPr>
            <p:ph type="sldNum" sz="quarter" idx="12"/>
          </p:nvPr>
        </p:nvSpPr>
        <p:spPr/>
        <p:txBody>
          <a:bodyPr/>
          <a:lstStyle/>
          <a:p>
            <a:fld id="{4FCD9B45-3AB8-468A-A7A0-E84A7F1C4A8B}" type="slidenum">
              <a:rPr lang="it-IT" smtClean="0"/>
              <a:t>6</a:t>
            </a:fld>
            <a:endParaRPr lang="it-IT"/>
          </a:p>
        </p:txBody>
      </p:sp>
    </p:spTree>
    <p:extLst>
      <p:ext uri="{BB962C8B-B14F-4D97-AF65-F5344CB8AC3E}">
        <p14:creationId xmlns:p14="http://schemas.microsoft.com/office/powerpoint/2010/main" val="291796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68432D-27B5-3FD3-41B1-C1765ECAE5B6}"/>
              </a:ext>
            </a:extLst>
          </p:cNvPr>
          <p:cNvSpPr>
            <a:spLocks noGrp="1"/>
          </p:cNvSpPr>
          <p:nvPr>
            <p:ph type="title"/>
          </p:nvPr>
        </p:nvSpPr>
        <p:spPr/>
        <p:txBody>
          <a:bodyPr/>
          <a:lstStyle/>
          <a:p>
            <a:r>
              <a:rPr lang="it-IT">
                <a:solidFill>
                  <a:schemeClr val="bg1"/>
                </a:solidFill>
              </a:rPr>
              <a:t>Assunzioni, graduatorie, scorrimento, CONCORSI/1</a:t>
            </a:r>
          </a:p>
        </p:txBody>
      </p:sp>
      <p:sp>
        <p:nvSpPr>
          <p:cNvPr id="3" name="Segnaposto contenuto 2">
            <a:extLst>
              <a:ext uri="{FF2B5EF4-FFF2-40B4-BE49-F238E27FC236}">
                <a16:creationId xmlns:a16="http://schemas.microsoft.com/office/drawing/2014/main" id="{09497F5B-9951-1D84-B985-5997CE57EEA5}"/>
              </a:ext>
            </a:extLst>
          </p:cNvPr>
          <p:cNvSpPr>
            <a:spLocks noGrp="1"/>
          </p:cNvSpPr>
          <p:nvPr>
            <p:ph idx="1"/>
          </p:nvPr>
        </p:nvSpPr>
        <p:spPr/>
        <p:txBody>
          <a:bodyPr>
            <a:noAutofit/>
          </a:bodyPr>
          <a:lstStyle/>
          <a:p>
            <a:r>
              <a:rPr lang="it-IT" sz="1800">
                <a:solidFill>
                  <a:schemeClr val="bg1"/>
                </a:solidFill>
                <a:effectLst/>
                <a:ea typeface="Aptos" panose="020B0004020202020204" pitchFamily="34" charset="0"/>
                <a:cs typeface="Times New Roman" panose="02020603050405020304" pitchFamily="18" charset="0"/>
              </a:rPr>
              <a:t>Le PA possono, nell’ambito delle stabilizzazioni di cui all’articolo 35, comma 3 bis, d.lgs. n. 165/2001 riservare fino al 10% alle assunzioni dei disabili. Tali</a:t>
            </a:r>
            <a:r>
              <a:rPr lang="it-IT" sz="1800">
                <a:solidFill>
                  <a:schemeClr val="bg1"/>
                </a:solidFill>
                <a:effectLst/>
              </a:rPr>
              <a:t> </a:t>
            </a:r>
            <a:r>
              <a:rPr lang="it-IT" sz="1800">
                <a:solidFill>
                  <a:schemeClr val="bg1"/>
                </a:solidFill>
                <a:effectLst/>
                <a:ea typeface="Aptos" panose="020B0004020202020204" pitchFamily="34" charset="0"/>
                <a:cs typeface="Times New Roman" panose="02020603050405020304" pitchFamily="18" charset="0"/>
              </a:rPr>
              <a:t>immissioni avvengono previa valutazione comparativa dei titoli di studio e di servizio.</a:t>
            </a:r>
            <a:endParaRPr lang="it-IT" sz="1800">
              <a:solidFill>
                <a:schemeClr val="bg1"/>
              </a:solidFill>
              <a:ea typeface="Aptos" panose="020B0004020202020204" pitchFamily="34" charset="0"/>
              <a:cs typeface="Times New Roman" panose="02020603050405020304" pitchFamily="18" charset="0"/>
            </a:endParaRPr>
          </a:p>
          <a:p>
            <a:r>
              <a:rPr lang="it-IT" sz="1800" kern="100">
                <a:solidFill>
                  <a:schemeClr val="bg1"/>
                </a:solidFill>
                <a:effectLst/>
                <a:ea typeface="Aptos" panose="020B0004020202020204" pitchFamily="34" charset="0"/>
                <a:cs typeface="Times New Roman" panose="02020603050405020304" pitchFamily="18" charset="0"/>
              </a:rPr>
              <a:t>Le graduatorie concorsuali per gli enti locali di cui al d.lgs. n. 267/2000 tornano a valere 3 anni.</a:t>
            </a:r>
          </a:p>
          <a:p>
            <a:r>
              <a:rPr lang="it-IT" sz="1800">
                <a:solidFill>
                  <a:schemeClr val="bg1"/>
                </a:solidFill>
                <a:effectLst/>
                <a:ea typeface="Aptos" panose="020B0004020202020204" pitchFamily="34" charset="0"/>
                <a:cs typeface="Times New Roman" panose="02020603050405020304" pitchFamily="18" charset="0"/>
              </a:rPr>
              <a:t>Entro il termine di validità delle graduatorie e nei limiti delle facoltà assunzionali già autorizzate, le PA possono procedere allo scorrimento delle graduatorie. Tutte le PA, in presenza di profili professionali sovrapponibili a quelli individuati nei propri atti di programmazione, possono reclutare il proprio personale, a tempo determinato o tempo indeterminato, mediante utilizzo di proprie graduatorie vigenti ovvero, previo accordo, mediante l’utilizzo di graduatorie di altre amministrazioni.</a:t>
            </a:r>
            <a:r>
              <a:rPr lang="it-IT" sz="1800">
                <a:solidFill>
                  <a:schemeClr val="bg1"/>
                </a:solidFill>
                <a:effectLst/>
              </a:rPr>
              <a:t> </a:t>
            </a:r>
            <a:endParaRPr lang="it-IT" sz="1800" b="0" i="0" u="none" strike="noStrike">
              <a:solidFill>
                <a:schemeClr val="bg1"/>
              </a:solidFill>
              <a:effectLst/>
            </a:endParaRPr>
          </a:p>
        </p:txBody>
      </p:sp>
      <p:sp>
        <p:nvSpPr>
          <p:cNvPr id="4" name="Segnaposto piè di pagina 3">
            <a:extLst>
              <a:ext uri="{FF2B5EF4-FFF2-40B4-BE49-F238E27FC236}">
                <a16:creationId xmlns:a16="http://schemas.microsoft.com/office/drawing/2014/main" id="{032D8974-D57F-FCD6-5F2B-B73F49EFDD6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23410E4-E903-9C64-CD1D-FA6F3795AFB2}"/>
              </a:ext>
            </a:extLst>
          </p:cNvPr>
          <p:cNvSpPr>
            <a:spLocks noGrp="1"/>
          </p:cNvSpPr>
          <p:nvPr>
            <p:ph type="sldNum" sz="quarter" idx="12"/>
          </p:nvPr>
        </p:nvSpPr>
        <p:spPr/>
        <p:txBody>
          <a:bodyPr/>
          <a:lstStyle/>
          <a:p>
            <a:fld id="{4FCD9B45-3AB8-468A-A7A0-E84A7F1C4A8B}" type="slidenum">
              <a:rPr lang="it-IT" smtClean="0"/>
              <a:t>7</a:t>
            </a:fld>
            <a:endParaRPr lang="it-IT"/>
          </a:p>
        </p:txBody>
      </p:sp>
    </p:spTree>
    <p:extLst>
      <p:ext uri="{BB962C8B-B14F-4D97-AF65-F5344CB8AC3E}">
        <p14:creationId xmlns:p14="http://schemas.microsoft.com/office/powerpoint/2010/main" val="830582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1DF74-56D7-F684-4699-25A4F6C2D76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456EFA0-71ED-A191-F101-CB6C20E41B18}"/>
              </a:ext>
            </a:extLst>
          </p:cNvPr>
          <p:cNvSpPr>
            <a:spLocks noGrp="1"/>
          </p:cNvSpPr>
          <p:nvPr>
            <p:ph type="title"/>
          </p:nvPr>
        </p:nvSpPr>
        <p:spPr/>
        <p:txBody>
          <a:bodyPr/>
          <a:lstStyle/>
          <a:p>
            <a:r>
              <a:rPr lang="it-IT">
                <a:solidFill>
                  <a:schemeClr val="bg1"/>
                </a:solidFill>
              </a:rPr>
              <a:t>Assunzioni, graduatorie, scorrimento, CONCORSI/2</a:t>
            </a:r>
          </a:p>
        </p:txBody>
      </p:sp>
      <p:sp>
        <p:nvSpPr>
          <p:cNvPr id="3" name="Segnaposto contenuto 2">
            <a:extLst>
              <a:ext uri="{FF2B5EF4-FFF2-40B4-BE49-F238E27FC236}">
                <a16:creationId xmlns:a16="http://schemas.microsoft.com/office/drawing/2014/main" id="{E604C3C5-76BF-4887-D625-EF914F97192F}"/>
              </a:ext>
            </a:extLst>
          </p:cNvPr>
          <p:cNvSpPr>
            <a:spLocks noGrp="1"/>
          </p:cNvSpPr>
          <p:nvPr>
            <p:ph idx="1"/>
          </p:nvPr>
        </p:nvSpPr>
        <p:spPr/>
        <p:txBody>
          <a:bodyPr>
            <a:normAutofit fontScale="77500" lnSpcReduction="20000"/>
          </a:bodyPr>
          <a:lstStyle/>
          <a:p>
            <a:r>
              <a:rPr lang="it-IT" sz="1800" kern="100">
                <a:solidFill>
                  <a:schemeClr val="bg1"/>
                </a:solidFill>
                <a:effectLst/>
                <a:ea typeface="Aptos" panose="020B0004020202020204" pitchFamily="34" charset="0"/>
                <a:cs typeface="Times New Roman" panose="02020603050405020304" pitchFamily="18" charset="0"/>
              </a:rPr>
              <a:t>Ai fini di cui della applicazione del tetto del 20% degli idonei, le commissioni di concorso, al termine dello svolgimento delle prove d'esame elaborano una graduatoria di merito sulla base dei soli risultati delle predette prove. Su tale graduatoria sono applicati i punteggi relativi ai titoli previsti dal bando e, successivamente, sono applicate le precedenze e le preferenze. Su tale ultima elaborazione le commissioni applicano il limite di cui al comma 5-ter. Sulla graduatoria risultante si applicano, entro il limite del 20 %degli idonei, le riserve di posti previste dal bando. Al fine di assicurare la trasparenza della procedura concorsuale, la graduatoria di merito, quella risultante dall'applicazione dei titoli sulla graduatoria di merito e quella finale sulla quale si applicano le riserve previste dal bando, sono pubblicate contestualmente anche con un solo documento sul Portale unico del reclutamento di cui all'articolo 35-ter e sul sito dell'amministrazione procedente anche tramite link in un'area ad accesso riservato ai partecipanti, utilizzando le specifiche funzionalità previste dal predetto Portale. Resta ferma la minimizzazione dei dati personali. Restano fermi i vincoli dell’articolo 19 del d.lgs. n. 33/2013.</a:t>
            </a:r>
          </a:p>
          <a:p>
            <a:r>
              <a:rPr lang="it-IT" sz="1800">
                <a:solidFill>
                  <a:schemeClr val="bg1"/>
                </a:solidFill>
                <a:effectLst/>
                <a:ea typeface="Aptos" panose="020B0004020202020204" pitchFamily="34" charset="0"/>
                <a:cs typeface="Times New Roman" panose="02020603050405020304" pitchFamily="18" charset="0"/>
              </a:rPr>
              <a:t>La graduatoria si intende utilmente scorsa quando, entro il limite temporale di validità, l'amministrazione titolare individua, o cede ad amministrazioni terze, candidati idonei individuati nominativamente o numericamente, in ordine di graduatoria, per la successiva convocazione da parte dell'amministrazione procedente, a nulla rilevando il momento della stipula del contratto di assunzione</a:t>
            </a:r>
            <a:r>
              <a:rPr lang="it-IT" sz="1600">
                <a:solidFill>
                  <a:schemeClr val="bg1"/>
                </a:solidFill>
                <a:effectLst/>
              </a:rPr>
              <a:t> </a:t>
            </a:r>
            <a:endParaRPr lang="it-IT" sz="1800" b="0" i="0" u="none" strike="noStrike">
              <a:solidFill>
                <a:schemeClr val="bg1"/>
              </a:solidFill>
              <a:effectLst/>
            </a:endParaRPr>
          </a:p>
        </p:txBody>
      </p:sp>
      <p:sp>
        <p:nvSpPr>
          <p:cNvPr id="4" name="Segnaposto piè di pagina 3">
            <a:extLst>
              <a:ext uri="{FF2B5EF4-FFF2-40B4-BE49-F238E27FC236}">
                <a16:creationId xmlns:a16="http://schemas.microsoft.com/office/drawing/2014/main" id="{896904BE-805A-FFE7-231E-27564884EBB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CACF883-6FBE-8A57-38BB-692B830CB4D1}"/>
              </a:ext>
            </a:extLst>
          </p:cNvPr>
          <p:cNvSpPr>
            <a:spLocks noGrp="1"/>
          </p:cNvSpPr>
          <p:nvPr>
            <p:ph type="sldNum" sz="quarter" idx="12"/>
          </p:nvPr>
        </p:nvSpPr>
        <p:spPr/>
        <p:txBody>
          <a:bodyPr/>
          <a:lstStyle/>
          <a:p>
            <a:fld id="{4FCD9B45-3AB8-468A-A7A0-E84A7F1C4A8B}" type="slidenum">
              <a:rPr lang="it-IT" smtClean="0"/>
              <a:t>8</a:t>
            </a:fld>
            <a:endParaRPr lang="it-IT"/>
          </a:p>
        </p:txBody>
      </p:sp>
    </p:spTree>
    <p:extLst>
      <p:ext uri="{BB962C8B-B14F-4D97-AF65-F5344CB8AC3E}">
        <p14:creationId xmlns:p14="http://schemas.microsoft.com/office/powerpoint/2010/main" val="940395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C3078-1D24-0CFF-5710-7B42668AFDA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31278EC-7793-E685-9A4F-9F0C808EFB20}"/>
              </a:ext>
            </a:extLst>
          </p:cNvPr>
          <p:cNvSpPr>
            <a:spLocks noGrp="1"/>
          </p:cNvSpPr>
          <p:nvPr>
            <p:ph type="title"/>
          </p:nvPr>
        </p:nvSpPr>
        <p:spPr/>
        <p:txBody>
          <a:bodyPr/>
          <a:lstStyle/>
          <a:p>
            <a:r>
              <a:rPr lang="it-IT">
                <a:solidFill>
                  <a:schemeClr val="bg1"/>
                </a:solidFill>
              </a:rPr>
              <a:t>Assunzioni, graduatorie, scorrimento, CONCORSI/3</a:t>
            </a:r>
          </a:p>
        </p:txBody>
      </p:sp>
      <p:sp>
        <p:nvSpPr>
          <p:cNvPr id="3" name="Segnaposto contenuto 2">
            <a:extLst>
              <a:ext uri="{FF2B5EF4-FFF2-40B4-BE49-F238E27FC236}">
                <a16:creationId xmlns:a16="http://schemas.microsoft.com/office/drawing/2014/main" id="{888F42CE-19EB-5C9C-5E7C-7365115B695F}"/>
              </a:ext>
            </a:extLst>
          </p:cNvPr>
          <p:cNvSpPr>
            <a:spLocks noGrp="1"/>
          </p:cNvSpPr>
          <p:nvPr>
            <p:ph idx="1"/>
          </p:nvPr>
        </p:nvSpPr>
        <p:spPr/>
        <p:txBody>
          <a:bodyPr>
            <a:noAutofit/>
          </a:bodyPr>
          <a:lstStyle/>
          <a:p>
            <a:r>
              <a:rPr lang="it-IT" sz="1600" kern="100">
                <a:solidFill>
                  <a:schemeClr val="bg1"/>
                </a:solidFill>
                <a:effectLst/>
                <a:ea typeface="Aptos" panose="020B0004020202020204" pitchFamily="34" charset="0"/>
                <a:cs typeface="Times New Roman" panose="02020603050405020304" pitchFamily="18" charset="0"/>
              </a:rPr>
              <a:t>Per le PA vale il principio per cui il concorso è lo strumento ordinario e prioritario per il reclutamento di personale e di conseguenza è necessario procedere all’immissione in servizio di tutti i vincitori di concorso prima di avviare nuove procedure concorsuali. La disposizione si applica anche ai concorsi già banditi e che sono in fase di svolgimento: superamento del vincolo dello scorrimento per le assunzioni di idonei.</a:t>
            </a:r>
          </a:p>
          <a:p>
            <a:r>
              <a:rPr lang="it-IT" sz="1600" kern="100">
                <a:solidFill>
                  <a:schemeClr val="bg1"/>
                </a:solidFill>
                <a:effectLst/>
                <a:ea typeface="Aptos" panose="020B0004020202020204" pitchFamily="34" charset="0"/>
                <a:cs typeface="Times New Roman" panose="02020603050405020304" pitchFamily="18" charset="0"/>
              </a:rPr>
              <a:t>La riserva del 40% per gli assunti per l’attuazione dei progetti PNRR è esclusa per l’assunzione di dirigenti.</a:t>
            </a:r>
          </a:p>
          <a:p>
            <a:r>
              <a:rPr lang="it-IT" sz="1600" kern="100">
                <a:solidFill>
                  <a:schemeClr val="bg1"/>
                </a:solidFill>
                <a:effectLst/>
                <a:ea typeface="Aptos" panose="020B0004020202020204" pitchFamily="34" charset="0"/>
                <a:cs typeface="Times New Roman" panose="02020603050405020304" pitchFamily="18" charset="0"/>
              </a:rPr>
              <a:t>Dalla data di entrata in vigore della legge di conversione è prevista l’assegnazione di una premialità nei concorsi pubblici, se non è prevista una riserva, a coloro che hanno prestato servizio nelle PA per l’attuazione del PNRR</a:t>
            </a:r>
          </a:p>
          <a:p>
            <a:r>
              <a:rPr lang="it-IT" sz="1600">
                <a:solidFill>
                  <a:schemeClr val="bg1"/>
                </a:solidFill>
                <a:effectLst/>
                <a:ea typeface="Aptos" panose="020B0004020202020204" pitchFamily="34" charset="0"/>
                <a:cs typeface="Times New Roman" panose="02020603050405020304" pitchFamily="18" charset="0"/>
              </a:rPr>
              <a:t>I distacchi e le assegnazioni presso altre PA previsti da norme di legge sono subordinati fino a tutto l’anno 2026 per i comuni, le unioni e le città metropolitane che hanno fino a 50 dipendenti al consenso dell’ente di appartenenza</a:t>
            </a:r>
            <a:endParaRPr lang="it-IT" sz="1600" kern="100">
              <a:solidFill>
                <a:schemeClr val="bg1"/>
              </a:solidFill>
              <a:effectLst/>
              <a:ea typeface="Aptos" panose="020B000402020202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A523CDF6-7333-3EC9-9DD5-639D4F74D63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7ADB5EB-F798-5E5C-C9FE-0E682DD8D0EF}"/>
              </a:ext>
            </a:extLst>
          </p:cNvPr>
          <p:cNvSpPr>
            <a:spLocks noGrp="1"/>
          </p:cNvSpPr>
          <p:nvPr>
            <p:ph type="sldNum" sz="quarter" idx="12"/>
          </p:nvPr>
        </p:nvSpPr>
        <p:spPr/>
        <p:txBody>
          <a:bodyPr/>
          <a:lstStyle/>
          <a:p>
            <a:fld id="{4FCD9B45-3AB8-468A-A7A0-E84A7F1C4A8B}" type="slidenum">
              <a:rPr lang="it-IT" smtClean="0"/>
              <a:t>9</a:t>
            </a:fld>
            <a:endParaRPr lang="it-IT"/>
          </a:p>
        </p:txBody>
      </p:sp>
    </p:spTree>
    <p:extLst>
      <p:ext uri="{BB962C8B-B14F-4D97-AF65-F5344CB8AC3E}">
        <p14:creationId xmlns:p14="http://schemas.microsoft.com/office/powerpoint/2010/main" val="3582919913"/>
      </p:ext>
    </p:extLst>
  </p:cSld>
  <p:clrMapOvr>
    <a:masterClrMapping/>
  </p:clrMapOvr>
</p:sld>
</file>

<file path=ppt/theme/theme1.xml><?xml version="1.0" encoding="utf-8"?>
<a:theme xmlns:a="http://schemas.openxmlformats.org/drawingml/2006/main" name="Sezione">
  <a:themeElements>
    <a:clrScheme name="Sezion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zion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zion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Sezione</Template>
  <Application>Microsoft Office PowerPoint</Application>
  <PresentationFormat>Widescreen</PresentationFormat>
  <Slides>22</Slides>
  <Notes>0</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Sezione</vt:lpstr>
      <vt:lpstr>PowerPoint Presentation</vt:lpstr>
      <vt:lpstr>Esperto gestione delle risorse umane, consulente amministrazioni pubbliche Autore di numerosi volumi, tra cui «Il CONTRATTO DEL PERSONALE DEGLI EE.LL. 2019/2021» (CEL EDITORE 2023), “La gestione del personale negli enti locali” (Cel editore 2024), “il contratto dei dirigenti e dei segretari“ (MAGGIOLI EDITORE 2021), “IL CONTRATTO DEL PERSONALE DEGLI ENTI LOCALI” (Cel editore 2018),  “Contrattazione decentrata, controlli e responsabilità” (Maggioli editore 2020),  “La gestione associata dopo il DL n. 95/2012” (Maggioli editore 2012) Dirige le riviste telematiche “Oggi PA”, “Il Bollettino del personale degli enti locali”, ”Città mia”, collabora con Il Sole 24 Ore Già presidente Anci Sicilia, già componente la presidenza nazionale Anci, già dirigente Ancitel Già consulente DAGLA (Presidenza del Consiglio), Anci ed Aran Presidente e componente di nuclei di valutazione </vt:lpstr>
      <vt:lpstr>IL DECRETO 25/2025 e la legge di conversione</vt:lpstr>
      <vt:lpstr>L’ATTRATTIVITA’ DELLE PA VERSO I GIOVANI</vt:lpstr>
      <vt:lpstr>Le stabilizzazioni</vt:lpstr>
      <vt:lpstr>La mobilita’ volontaria</vt:lpstr>
      <vt:lpstr>Assunzioni, graduatorie, scorrimento, CONCORSI/1</vt:lpstr>
      <vt:lpstr>Assunzioni, graduatorie, scorrimento, CONCORSI/2</vt:lpstr>
      <vt:lpstr>Assunzioni, graduatorie, scorrimento, CONCORSI/3</vt:lpstr>
      <vt:lpstr>Assunzioni, graduatorie, scorrimento, CONCORSI/4</vt:lpstr>
      <vt:lpstr>Altre disposizioni sulle assunzioni</vt:lpstr>
      <vt:lpstr>IL SUPERAMENTO DEL TETTO DEL SALARIO ACCESSORIO</vt:lpstr>
      <vt:lpstr>Altre disposizioni/1</vt:lpstr>
      <vt:lpstr>Altre disposizioni/2</vt:lpstr>
      <vt:lpstr>Altre disposizioni/3</vt:lpstr>
      <vt:lpstr>Altre disposizioni/4</vt:lpstr>
      <vt:lpstr>Altre disposizioni/5</vt:lpstr>
      <vt:lpstr>LE ASSUNZIONI DA ALBI DI IDONEI</vt:lpstr>
      <vt:lpstr>LE RISPOSTE AI QUESITI/1</vt:lpstr>
      <vt:lpstr>Le risposte ai quesiti/2</vt:lpstr>
      <vt:lpstr>Le risposte ai quesiti/3</vt:lpstr>
      <vt:lpstr>Le risposte ai quesiti/4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PCAsusSonicMaster</dc:creator>
  <cp:revision>1</cp:revision>
  <dcterms:created xsi:type="dcterms:W3CDTF">2019-09-11T08:05:21Z</dcterms:created>
  <dcterms:modified xsi:type="dcterms:W3CDTF">2025-05-12T10:48:50Z</dcterms:modified>
</cp:coreProperties>
</file>